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61" r:id="rId2"/>
    <p:sldId id="262" r:id="rId3"/>
    <p:sldId id="257" r:id="rId4"/>
    <p:sldId id="263" r:id="rId5"/>
    <p:sldId id="258" r:id="rId6"/>
    <p:sldId id="268" r:id="rId7"/>
    <p:sldId id="270" r:id="rId8"/>
    <p:sldId id="269" r:id="rId9"/>
    <p:sldId id="271" r:id="rId10"/>
    <p:sldId id="283" r:id="rId11"/>
    <p:sldId id="284" r:id="rId12"/>
    <p:sldId id="285" r:id="rId13"/>
    <p:sldId id="279" r:id="rId14"/>
    <p:sldId id="277" r:id="rId15"/>
    <p:sldId id="278" r:id="rId16"/>
    <p:sldId id="276" r:id="rId17"/>
    <p:sldId id="280" r:id="rId18"/>
    <p:sldId id="281" r:id="rId19"/>
    <p:sldId id="282" r:id="rId20"/>
    <p:sldId id="287" r:id="rId21"/>
    <p:sldId id="288" r:id="rId22"/>
    <p:sldId id="286" r:id="rId23"/>
  </p:sldIdLst>
  <p:sldSz cx="9906000" cy="6858000" type="A4"/>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Propp" initials="KP" lastIdx="6" clrIdx="0">
    <p:extLst>
      <p:ext uri="{19B8F6BF-5375-455C-9EA6-DF929625EA0E}">
        <p15:presenceInfo xmlns:p15="http://schemas.microsoft.com/office/powerpoint/2012/main" userId="Kristina Propp" providerId="None"/>
      </p:ext>
    </p:extLst>
  </p:cmAuthor>
  <p:cmAuthor id="2" name="Darja Felberg" initials="DF" lastIdx="26" clrIdx="1">
    <p:extLst>
      <p:ext uri="{19B8F6BF-5375-455C-9EA6-DF929625EA0E}">
        <p15:presenceInfo xmlns:p15="http://schemas.microsoft.com/office/powerpoint/2012/main" userId="S::Darja.Felberg@ruhr-uni-bochum.de::247d2437-8931-4ef8-94b9-05405cafa773" providerId="AD"/>
      </p:ext>
    </p:extLst>
  </p:cmAuthor>
  <p:cmAuthor id="3" name="Anastasia  Drackert" initials="AD" lastIdx="11" clrIdx="2">
    <p:extLst>
      <p:ext uri="{19B8F6BF-5375-455C-9EA6-DF929625EA0E}">
        <p15:presenceInfo xmlns:p15="http://schemas.microsoft.com/office/powerpoint/2012/main" userId="S::anastasia.drackert@rub.de::a6dcfe41-72a3-4873-a806-d3b568b19dc4" providerId="AD"/>
      </p:ext>
    </p:extLst>
  </p:cmAuthor>
  <p:cmAuthor id="4" name="Heike" initials="HW" lastIdx="50" clrIdx="3">
    <p:extLst>
      <p:ext uri="{19B8F6BF-5375-455C-9EA6-DF929625EA0E}">
        <p15:presenceInfo xmlns:p15="http://schemas.microsoft.com/office/powerpoint/2012/main" userId="He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DC"/>
    <a:srgbClr val="BCC0B5"/>
    <a:srgbClr val="8C3161"/>
    <a:srgbClr val="FEE36A"/>
    <a:srgbClr val="C33E1A"/>
    <a:srgbClr val="E5BD4B"/>
    <a:srgbClr val="C2A03F"/>
    <a:srgbClr val="E9D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74" autoAdjust="0"/>
    <p:restoredTop sz="94648"/>
  </p:normalViewPr>
  <p:slideViewPr>
    <p:cSldViewPr snapToGrid="0" snapToObjects="1">
      <p:cViewPr varScale="1">
        <p:scale>
          <a:sx n="112" d="100"/>
          <a:sy n="112" d="100"/>
        </p:scale>
        <p:origin x="8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654D873-48FE-4B99-A35D-8644B1266AA8}" type="datetimeFigureOut">
              <a:rPr lang="en-DE" smtClean="0"/>
              <a:t>17/10/2021</a:t>
            </a:fld>
            <a:endParaRPr lang="en-DE"/>
          </a:p>
        </p:txBody>
      </p:sp>
      <p:sp>
        <p:nvSpPr>
          <p:cNvPr id="4" name="Slide Image Placeholder 3"/>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E465A15D-6239-441A-BE19-EF458438237E}" type="slidenum">
              <a:rPr lang="en-DE" smtClean="0"/>
              <a:t>‹#›</a:t>
            </a:fld>
            <a:endParaRPr lang="en-DE"/>
          </a:p>
        </p:txBody>
      </p:sp>
    </p:spTree>
    <p:extLst>
      <p:ext uri="{BB962C8B-B14F-4D97-AF65-F5344CB8AC3E}">
        <p14:creationId xmlns:p14="http://schemas.microsoft.com/office/powerpoint/2010/main" val="321333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E161517-CFF7-48F5-B6FC-ECD265C5E56E}" type="datetime8">
              <a:rPr lang="en-DE" smtClean="0"/>
              <a:t>17/10/2021 09:57</a:t>
            </a:fld>
            <a:endParaRPr lang="en-DE"/>
          </a:p>
        </p:txBody>
      </p:sp>
      <p:sp>
        <p:nvSpPr>
          <p:cNvPr id="5" name="Footer Placeholder 4"/>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182793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7DC0C1-8575-478C-9A0E-B3A25B57E44B}" type="datetime8">
              <a:rPr lang="en-DE" smtClean="0"/>
              <a:t>17/10/2021 09:57</a:t>
            </a:fld>
            <a:endParaRPr lang="en-DE"/>
          </a:p>
        </p:txBody>
      </p:sp>
      <p:sp>
        <p:nvSpPr>
          <p:cNvPr id="5" name="Footer Placeholder 4"/>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298633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0667F7-AADD-4426-AFB3-0440B32CF279}" type="datetime8">
              <a:rPr lang="en-DE" smtClean="0"/>
              <a:t>17/10/2021 09:57</a:t>
            </a:fld>
            <a:endParaRPr lang="en-DE"/>
          </a:p>
        </p:txBody>
      </p:sp>
      <p:sp>
        <p:nvSpPr>
          <p:cNvPr id="5" name="Footer Placeholder 4"/>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325621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CF40C9E-D8AB-4A1D-BF98-3DB295F6ECDA}" type="datetime8">
              <a:rPr lang="en-DE" smtClean="0"/>
              <a:t>17/10/2021 09:57</a:t>
            </a:fld>
            <a:endParaRPr lang="en-DE"/>
          </a:p>
        </p:txBody>
      </p:sp>
      <p:sp>
        <p:nvSpPr>
          <p:cNvPr id="5" name="Footer Placeholder 4"/>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309823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493E34-D47F-46D3-B2F8-1AFFD7105859}" type="datetime8">
              <a:rPr lang="en-DE" smtClean="0"/>
              <a:t>17/10/2021 09:57</a:t>
            </a:fld>
            <a:endParaRPr lang="en-DE"/>
          </a:p>
        </p:txBody>
      </p:sp>
      <p:sp>
        <p:nvSpPr>
          <p:cNvPr id="5" name="Footer Placeholder 4"/>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345179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09AB4D5-45C8-4821-80E2-757A474AC014}" type="datetime8">
              <a:rPr lang="en-DE" smtClean="0"/>
              <a:t>17/10/2021 09:57</a:t>
            </a:fld>
            <a:endParaRPr lang="en-DE"/>
          </a:p>
        </p:txBody>
      </p:sp>
      <p:sp>
        <p:nvSpPr>
          <p:cNvPr id="6" name="Footer Placeholder 5"/>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7" name="Slide Number Placeholder 6"/>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49513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5F655F9-80C3-4C08-8829-7B6466D43929}" type="datetime8">
              <a:rPr lang="en-DE" smtClean="0"/>
              <a:t>17/10/2021 09:57</a:t>
            </a:fld>
            <a:endParaRPr lang="en-DE"/>
          </a:p>
        </p:txBody>
      </p:sp>
      <p:sp>
        <p:nvSpPr>
          <p:cNvPr id="8" name="Footer Placeholder 7"/>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9" name="Slide Number Placeholder 8"/>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151226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6ED8952-1578-4A05-A6CC-09841ABD7E2B}" type="datetime8">
              <a:rPr lang="en-DE" smtClean="0"/>
              <a:t>17/10/2021 09:57</a:t>
            </a:fld>
            <a:endParaRPr lang="en-DE"/>
          </a:p>
        </p:txBody>
      </p:sp>
      <p:sp>
        <p:nvSpPr>
          <p:cNvPr id="4" name="Footer Placeholder 3"/>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5" name="Slide Number Placeholder 4"/>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389316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771DA-F744-4309-B742-8F066348EA76}" type="datetime8">
              <a:rPr lang="en-DE" smtClean="0"/>
              <a:t>17/10/2021 09:57</a:t>
            </a:fld>
            <a:endParaRPr lang="en-DE"/>
          </a:p>
        </p:txBody>
      </p:sp>
      <p:sp>
        <p:nvSpPr>
          <p:cNvPr id="3" name="Footer Placeholder 2"/>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4" name="Slide Number Placeholder 3"/>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153238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7B34B8-EC83-46E1-A8BE-D63A1AF92A07}" type="datetime8">
              <a:rPr lang="en-DE" smtClean="0"/>
              <a:t>17/10/2021 09:57</a:t>
            </a:fld>
            <a:endParaRPr lang="en-DE"/>
          </a:p>
        </p:txBody>
      </p:sp>
      <p:sp>
        <p:nvSpPr>
          <p:cNvPr id="6" name="Footer Placeholder 5"/>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7" name="Slide Number Placeholder 6"/>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68092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C0A99B6-0B9F-4CCD-BE82-470DB14DC31B}" type="datetime8">
              <a:rPr lang="en-DE" smtClean="0"/>
              <a:t>17/10/2021 09:57</a:t>
            </a:fld>
            <a:endParaRPr lang="en-DE"/>
          </a:p>
        </p:txBody>
      </p:sp>
      <p:sp>
        <p:nvSpPr>
          <p:cNvPr id="6" name="Footer Placeholder 5"/>
          <p:cNvSpPr>
            <a:spLocks noGrp="1"/>
          </p:cNvSpPr>
          <p:nvPr>
            <p:ph type="ftr" sz="quarter" idx="11"/>
          </p:nvPr>
        </p:nvSpPr>
        <p:spPr/>
        <p:txBody>
          <a:body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7" name="Slide Number Placeholder 6"/>
          <p:cNvSpPr>
            <a:spLocks noGrp="1"/>
          </p:cNvSpPr>
          <p:nvPr>
            <p:ph type="sldNum" sz="quarter" idx="12"/>
          </p:nvPr>
        </p:nvSpPr>
        <p:spPr/>
        <p:txBody>
          <a:bodyPr/>
          <a:lstStyle/>
          <a:p>
            <a:fld id="{C2EDD854-05F7-314D-899E-1C7F9AE2882E}" type="slidenum">
              <a:rPr lang="en-DE" smtClean="0"/>
              <a:t>‹#›</a:t>
            </a:fld>
            <a:endParaRPr lang="en-DE"/>
          </a:p>
        </p:txBody>
      </p:sp>
    </p:spTree>
    <p:extLst>
      <p:ext uri="{BB962C8B-B14F-4D97-AF65-F5344CB8AC3E}">
        <p14:creationId xmlns:p14="http://schemas.microsoft.com/office/powerpoint/2010/main" val="175209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DBE3C-B7CD-4BB5-BD08-660FAF479A00}" type="datetime8">
              <a:rPr lang="en-DE" smtClean="0"/>
              <a:t>17/10/2021 09:57</a:t>
            </a:fld>
            <a:endParaRPr lang="en-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Der Pass wurde an der Ruhr-Universität Bochum von Jun.-Prof. Dr. Anastasia Drackert und Kristina Propp entwickelt. Layout: Julia Ruleva. Für Studierende an den Hochschulen ist die Höflichkeitsform vorgesehen.</a:t>
            </a:r>
            <a:endParaRPr lang="en-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DD854-05F7-314D-899E-1C7F9AE2882E}" type="slidenum">
              <a:rPr lang="en-DE" smtClean="0"/>
              <a:t>‹#›</a:t>
            </a:fld>
            <a:endParaRPr lang="en-DE"/>
          </a:p>
        </p:txBody>
      </p:sp>
    </p:spTree>
    <p:extLst>
      <p:ext uri="{BB962C8B-B14F-4D97-AF65-F5344CB8AC3E}">
        <p14:creationId xmlns:p14="http://schemas.microsoft.com/office/powerpoint/2010/main" val="61924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34" name="Picture 33" descr="A picture containing logo&#10;&#10;Description automatically generated">
            <a:extLst>
              <a:ext uri="{FF2B5EF4-FFF2-40B4-BE49-F238E27FC236}">
                <a16:creationId xmlns:a16="http://schemas.microsoft.com/office/drawing/2014/main" id="{978D69B3-5B4C-A34C-B4E9-0E537A0219C1}"/>
              </a:ext>
            </a:extLst>
          </p:cNvPr>
          <p:cNvPicPr>
            <a:picLocks noChangeAspect="1"/>
          </p:cNvPicPr>
          <p:nvPr/>
        </p:nvPicPr>
        <p:blipFill rotWithShape="1">
          <a:blip r:embed="rId2"/>
          <a:srcRect t="772" r="3735"/>
          <a:stretch/>
        </p:blipFill>
        <p:spPr>
          <a:xfrm>
            <a:off x="4952999" y="0"/>
            <a:ext cx="4953001" cy="6858000"/>
          </a:xfrm>
          <a:prstGeom prst="rect">
            <a:avLst/>
          </a:prstGeom>
        </p:spPr>
      </p:pic>
      <p:sp>
        <p:nvSpPr>
          <p:cNvPr id="4" name="Rectangle 3">
            <a:extLst>
              <a:ext uri="{FF2B5EF4-FFF2-40B4-BE49-F238E27FC236}">
                <a16:creationId xmlns:a16="http://schemas.microsoft.com/office/drawing/2014/main" id="{500CB8BE-4088-884F-B4D5-67269BAA5D66}"/>
              </a:ext>
            </a:extLst>
          </p:cNvPr>
          <p:cNvSpPr/>
          <p:nvPr/>
        </p:nvSpPr>
        <p:spPr>
          <a:xfrm>
            <a:off x="5191932" y="728420"/>
            <a:ext cx="4541004" cy="960895"/>
          </a:xfrm>
          <a:prstGeom prst="rect">
            <a:avLst/>
          </a:prstGeom>
          <a:solidFill>
            <a:srgbClr val="C3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726AD62C-3B38-3B4B-8EED-111907585B31}"/>
              </a:ext>
            </a:extLst>
          </p:cNvPr>
          <p:cNvSpPr txBox="1"/>
          <p:nvPr/>
        </p:nvSpPr>
        <p:spPr>
          <a:xfrm>
            <a:off x="5642186" y="884207"/>
            <a:ext cx="3928533" cy="1077218"/>
          </a:xfrm>
          <a:prstGeom prst="rect">
            <a:avLst/>
          </a:prstGeom>
          <a:noFill/>
        </p:spPr>
        <p:txBody>
          <a:bodyPr wrap="square" rtlCol="0">
            <a:spAutoFit/>
          </a:bodyPr>
          <a:lstStyle/>
          <a:p>
            <a:pPr algn="ctr"/>
            <a:r>
              <a:rPr lang="de-DE" sz="3200" b="1" dirty="0">
                <a:solidFill>
                  <a:srgbClr val="FEE36A"/>
                </a:solidFill>
              </a:rPr>
              <a:t>Pass der sprachlichen Herausforderungen</a:t>
            </a:r>
            <a:endParaRPr lang="en-DE" sz="3200" b="1" dirty="0">
              <a:solidFill>
                <a:srgbClr val="FEE36A"/>
              </a:solidFill>
            </a:endParaRPr>
          </a:p>
        </p:txBody>
      </p:sp>
    </p:spTree>
    <p:extLst>
      <p:ext uri="{BB962C8B-B14F-4D97-AF65-F5344CB8AC3E}">
        <p14:creationId xmlns:p14="http://schemas.microsoft.com/office/powerpoint/2010/main" val="212041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18</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19</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722B53-E497-48A0-ACD0-6BC1BBCD931F}"/>
              </a:ext>
            </a:extLst>
          </p:cNvPr>
          <p:cNvSpPr txBox="1"/>
          <p:nvPr/>
        </p:nvSpPr>
        <p:spPr>
          <a:xfrm>
            <a:off x="346808" y="581753"/>
            <a:ext cx="9213506" cy="5585636"/>
          </a:xfrm>
          <a:prstGeom prst="rect">
            <a:avLst/>
          </a:prstGeom>
          <a:blipFill dpi="0" rotWithShape="1">
            <a:blip r:embed="rId2">
              <a:alphaModFix amt="23000"/>
            </a:blip>
            <a:srcRect/>
            <a:stretch>
              <a:fillRect/>
            </a:stretch>
          </a:blipFill>
          <a:ln>
            <a:noFill/>
          </a:ln>
          <a:effectLst>
            <a:softEdge rad="622300"/>
          </a:effectLst>
        </p:spPr>
        <p:txBody>
          <a:bodyPr wrap="square" rtlCol="0">
            <a:spAutoFit/>
          </a:bodyPr>
          <a:lstStyle/>
          <a:p>
            <a:endParaRPr lang="en-DE" dirty="0"/>
          </a:p>
        </p:txBody>
      </p:sp>
      <p:sp>
        <p:nvSpPr>
          <p:cNvPr id="4" name="TextBox 3">
            <a:extLst>
              <a:ext uri="{FF2B5EF4-FFF2-40B4-BE49-F238E27FC236}">
                <a16:creationId xmlns:a16="http://schemas.microsoft.com/office/drawing/2014/main" id="{E497C4ED-C11A-49FF-A29A-B0A8293E9698}"/>
              </a:ext>
            </a:extLst>
          </p:cNvPr>
          <p:cNvSpPr txBox="1"/>
          <p:nvPr/>
        </p:nvSpPr>
        <p:spPr>
          <a:xfrm>
            <a:off x="824986" y="1777085"/>
            <a:ext cx="6259756" cy="1261884"/>
          </a:xfrm>
          <a:prstGeom prst="rect">
            <a:avLst/>
          </a:prstGeom>
          <a:noFill/>
        </p:spPr>
        <p:txBody>
          <a:bodyPr wrap="square" rtlCol="0">
            <a:spAutoFit/>
          </a:bodyPr>
          <a:lstStyle/>
          <a:p>
            <a:pPr algn="ctr"/>
            <a:r>
              <a:rPr lang="ru-RU" sz="2000" dirty="0">
                <a:solidFill>
                  <a:srgbClr val="000000"/>
                </a:solidFill>
                <a:effectLst/>
                <a:latin typeface="Monotype Corsiva" panose="03010101010201010101" pitchFamily="66" charset="0"/>
              </a:rPr>
              <a:t>Если </a:t>
            </a:r>
            <a:r>
              <a:rPr lang="ru-RU" sz="2000" dirty="0">
                <a:solidFill>
                  <a:srgbClr val="000000"/>
                </a:solidFill>
                <a:latin typeface="Monotype Corsiva" panose="03010101010201010101" pitchFamily="66" charset="0"/>
              </a:rPr>
              <a:t>т</a:t>
            </a:r>
            <a:r>
              <a:rPr lang="ru-RU" sz="2000" dirty="0">
                <a:solidFill>
                  <a:srgbClr val="000000"/>
                </a:solidFill>
                <a:effectLst/>
                <a:latin typeface="Monotype Corsiva" panose="03010101010201010101" pitchFamily="66" charset="0"/>
              </a:rPr>
              <a:t>ы делаешь ошибки и кто-то </a:t>
            </a:r>
            <a:r>
              <a:rPr lang="ru-RU" sz="2000" dirty="0">
                <a:solidFill>
                  <a:srgbClr val="000000"/>
                </a:solidFill>
                <a:latin typeface="Monotype Corsiva" panose="03010101010201010101" pitchFamily="66" charset="0"/>
              </a:rPr>
              <a:t>тебя </a:t>
            </a:r>
            <a:r>
              <a:rPr lang="ru-RU" sz="2000" dirty="0">
                <a:solidFill>
                  <a:srgbClr val="000000"/>
                </a:solidFill>
                <a:effectLst/>
                <a:latin typeface="Monotype Corsiva" panose="03010101010201010101" pitchFamily="66" charset="0"/>
              </a:rPr>
              <a:t>поправляет, искренне поблагодари его – всё таки он просто дал </a:t>
            </a:r>
            <a:r>
              <a:rPr lang="ru-RU" sz="2000" dirty="0">
                <a:solidFill>
                  <a:srgbClr val="000000"/>
                </a:solidFill>
                <a:latin typeface="Monotype Corsiva" panose="03010101010201010101" pitchFamily="66" charset="0"/>
              </a:rPr>
              <a:t>тебе</a:t>
            </a:r>
            <a:r>
              <a:rPr lang="ru-RU" sz="2000" dirty="0">
                <a:solidFill>
                  <a:srgbClr val="000000"/>
                </a:solidFill>
                <a:effectLst/>
                <a:latin typeface="Monotype Corsiva" panose="03010101010201010101" pitchFamily="66" charset="0"/>
              </a:rPr>
              <a:t> бесплатный мини-урок.</a:t>
            </a:r>
          </a:p>
          <a:p>
            <a:pPr algn="ctr"/>
            <a:r>
              <a:rPr lang="en-GB" sz="1600" i="1" dirty="0">
                <a:latin typeface="Monotype Corsiva" panose="03010101010201010101" pitchFamily="66" charset="0"/>
              </a:rPr>
              <a:t>- </a:t>
            </a:r>
            <a:r>
              <a:rPr lang="ru-RU" sz="1600" i="1" dirty="0">
                <a:latin typeface="Monotype Corsiva" panose="03010101010201010101" pitchFamily="66" charset="0"/>
              </a:rPr>
              <a:t>Джонатан Леви</a:t>
            </a:r>
            <a:endParaRPr lang="en-DE" sz="1600" i="1" dirty="0">
              <a:latin typeface="Monotype Corsiva" panose="03010101010201010101" pitchFamily="66" charset="0"/>
            </a:endParaRPr>
          </a:p>
        </p:txBody>
      </p:sp>
      <p:sp>
        <p:nvSpPr>
          <p:cNvPr id="6" name="TextBox 5">
            <a:extLst>
              <a:ext uri="{FF2B5EF4-FFF2-40B4-BE49-F238E27FC236}">
                <a16:creationId xmlns:a16="http://schemas.microsoft.com/office/drawing/2014/main" id="{B3A734A6-9D67-4A73-AA08-E9CC1113770B}"/>
              </a:ext>
            </a:extLst>
          </p:cNvPr>
          <p:cNvSpPr txBox="1"/>
          <p:nvPr/>
        </p:nvSpPr>
        <p:spPr>
          <a:xfrm>
            <a:off x="2834602" y="3374571"/>
            <a:ext cx="6725712" cy="1261884"/>
          </a:xfrm>
          <a:prstGeom prst="rect">
            <a:avLst/>
          </a:prstGeom>
          <a:noFill/>
        </p:spPr>
        <p:txBody>
          <a:bodyPr wrap="square" rtlCol="0">
            <a:spAutoFit/>
          </a:bodyPr>
          <a:lstStyle/>
          <a:p>
            <a:pPr algn="ctr"/>
            <a:r>
              <a:rPr lang="de-DE" sz="2000" i="1" dirty="0">
                <a:solidFill>
                  <a:srgbClr val="000000"/>
                </a:solidFill>
                <a:effectLst/>
                <a:latin typeface="Monotype Corsiva" panose="03010101010201010101" pitchFamily="66" charset="0"/>
              </a:rPr>
              <a:t>Falls Dir einmal ein Fehler unterläuft und Dich jemand korrigieren sollte, dann bedanke Dich aufrichtig dafür – immerhin hat Dir gerade jemand eine gratis Mini-Unterrichtsstunde gegeben.</a:t>
            </a:r>
            <a:endParaRPr lang="de-DE" sz="1600" i="1" dirty="0">
              <a:solidFill>
                <a:srgbClr val="000000"/>
              </a:solidFill>
              <a:latin typeface="Monotype Corsiva" panose="03010101010201010101" pitchFamily="66" charset="0"/>
            </a:endParaRPr>
          </a:p>
          <a:p>
            <a:pPr algn="ctr"/>
            <a:r>
              <a:rPr lang="de-DE" sz="1600" i="1" dirty="0">
                <a:solidFill>
                  <a:srgbClr val="000000"/>
                </a:solidFill>
                <a:latin typeface="Monotype Corsiva" panose="03010101010201010101" pitchFamily="66" charset="0"/>
              </a:rPr>
              <a:t>- Jonathan Levi</a:t>
            </a:r>
            <a:endParaRPr lang="en-DE" sz="1600" i="1" dirty="0">
              <a:latin typeface="Monotype Corsiva" panose="03010101010201010101" pitchFamily="66" charset="0"/>
            </a:endParaRPr>
          </a:p>
        </p:txBody>
      </p:sp>
    </p:spTree>
    <p:extLst>
      <p:ext uri="{BB962C8B-B14F-4D97-AF65-F5344CB8AC3E}">
        <p14:creationId xmlns:p14="http://schemas.microsoft.com/office/powerpoint/2010/main" val="289559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20</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21</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23425"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Lesen</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738664"/>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a:t>
            </a:r>
            <a:r>
              <a:rPr lang="de-DE" sz="1400" dirty="0">
                <a:solidFill>
                  <a:srgbClr val="000000"/>
                </a:solidFill>
              </a:rPr>
              <a:t>habe eine russischsprachige E-Mail gelesen und mithilfe von Online-Wörterbüchern verstanden.</a:t>
            </a:r>
            <a:endParaRPr lang="en-DE" sz="1700" dirty="0"/>
          </a:p>
        </p:txBody>
      </p:sp>
      <p:sp>
        <p:nvSpPr>
          <p:cNvPr id="13" name="TextBox 12">
            <a:extLst>
              <a:ext uri="{FF2B5EF4-FFF2-40B4-BE49-F238E27FC236}">
                <a16:creationId xmlns:a16="http://schemas.microsoft.com/office/drawing/2014/main" id="{6DFAED92-9C90-6C4C-AB82-106C35D24F69}"/>
              </a:ext>
            </a:extLst>
          </p:cNvPr>
          <p:cNvSpPr txBox="1"/>
          <p:nvPr/>
        </p:nvSpPr>
        <p:spPr>
          <a:xfrm>
            <a:off x="5042356" y="216417"/>
            <a:ext cx="3845130" cy="523220"/>
          </a:xfrm>
          <a:prstGeom prst="rect">
            <a:avLst/>
          </a:prstGeom>
          <a:noFill/>
        </p:spPr>
        <p:txBody>
          <a:bodyPr wrap="square" rtlCol="0">
            <a:spAutoFit/>
          </a:bodyPr>
          <a:lstStyle/>
          <a:p>
            <a:pPr marL="342900" indent="-342900">
              <a:spcAft>
                <a:spcPts val="1200"/>
              </a:spcAft>
              <a:buFont typeface="+mj-lt"/>
              <a:buAutoNum type="arabicPeriod" startAt="6"/>
            </a:pPr>
            <a:r>
              <a:rPr lang="de-DE" sz="1400" dirty="0"/>
              <a:t>Ich habe die russischen Untertitel beim Anschauen eines Films mitgelesen.</a:t>
            </a:r>
            <a:endParaRPr lang="en-DE" sz="1700" dirty="0"/>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916904"/>
            <a:ext cx="3845130" cy="738664"/>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Erfahrungsberichte/Kommentare in russischen Blogs/Foren zu einem Thema, das mich interessiert, gelesen und verstanden.</a:t>
            </a:r>
            <a:endParaRPr lang="en-DE" sz="14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966504"/>
            <a:ext cx="4023182" cy="1154162"/>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eine Textnachricht eines/einer russischen Freundes/-in oder Bekannten gelesen und verstanden.</a:t>
            </a:r>
            <a:endParaRPr lang="de-DE" sz="1400" dirty="0">
              <a:effectLst/>
            </a:endParaRPr>
          </a:p>
          <a:p>
            <a:pPr marL="342900" indent="-342900">
              <a:spcAft>
                <a:spcPts val="1200"/>
              </a:spcAft>
              <a:buFont typeface="+mj-lt"/>
              <a:buAutoNum type="arabicPeriod" startAt="2"/>
            </a:pPr>
            <a:endParaRPr lang="en-DE" sz="1700" dirty="0"/>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523220"/>
          </a:xfrm>
          <a:prstGeom prst="rect">
            <a:avLst/>
          </a:prstGeom>
          <a:noFill/>
        </p:spPr>
        <p:txBody>
          <a:bodyPr wrap="square" rtlCol="0">
            <a:spAutoFit/>
          </a:bodyPr>
          <a:lstStyle/>
          <a:p>
            <a:pPr marL="342900" indent="-342900">
              <a:spcAft>
                <a:spcPts val="1200"/>
              </a:spcAft>
              <a:buFont typeface="+mj-lt"/>
              <a:buAutoNum type="arabicPeriod" startAt="5"/>
            </a:pPr>
            <a:r>
              <a:rPr lang="en-DE" sz="1400" dirty="0"/>
              <a:t>Ich </a:t>
            </a:r>
            <a:r>
              <a:rPr lang="de-DE" sz="1400" dirty="0"/>
              <a:t>habe beim Musikhörn den Songtext eines russischen Liedes mitgelesen.</a:t>
            </a: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867304"/>
            <a:ext cx="3845130" cy="523220"/>
          </a:xfrm>
          <a:prstGeom prst="rect">
            <a:avLst/>
          </a:prstGeom>
          <a:noFill/>
        </p:spPr>
        <p:txBody>
          <a:bodyPr wrap="square" rtlCol="0">
            <a:spAutoFit/>
          </a:bodyPr>
          <a:lstStyle/>
          <a:p>
            <a:pPr marL="342900" indent="-342900">
              <a:spcAft>
                <a:spcPts val="1200"/>
              </a:spcAft>
              <a:buFont typeface="+mj-lt"/>
              <a:buAutoNum type="arabicPeriod" startAt="4"/>
            </a:pPr>
            <a:r>
              <a:rPr lang="de-DE" sz="1400" dirty="0"/>
              <a:t>Beim Kochen/Backen habe ich ein Rezept in russischer Sprache verwendet.  </a:t>
            </a:r>
            <a:endParaRPr lang="en-DE" sz="1700" dirty="0"/>
          </a:p>
        </p:txBody>
      </p:sp>
      <p:sp>
        <p:nvSpPr>
          <p:cNvPr id="26" name="TextBox 25">
            <a:extLst>
              <a:ext uri="{FF2B5EF4-FFF2-40B4-BE49-F238E27FC236}">
                <a16:creationId xmlns:a16="http://schemas.microsoft.com/office/drawing/2014/main" id="{D78864B6-E2D2-8A4D-9757-2D4F2A5A0505}"/>
              </a:ext>
            </a:extLst>
          </p:cNvPr>
          <p:cNvSpPr txBox="1"/>
          <p:nvPr/>
        </p:nvSpPr>
        <p:spPr>
          <a:xfrm>
            <a:off x="5058594" y="2235183"/>
            <a:ext cx="3845130" cy="1323439"/>
          </a:xfrm>
          <a:prstGeom prst="rect">
            <a:avLst/>
          </a:prstGeom>
          <a:noFill/>
        </p:spPr>
        <p:txBody>
          <a:bodyPr wrap="square" rtlCol="0">
            <a:spAutoFit/>
          </a:bodyPr>
          <a:lstStyle/>
          <a:p>
            <a:pPr marL="342900" indent="-342900">
              <a:spcAft>
                <a:spcPts val="1200"/>
              </a:spcAft>
              <a:buFont typeface="+mj-lt"/>
              <a:buAutoNum type="arabicPeriod" startAt="8"/>
            </a:pPr>
            <a:r>
              <a:rPr lang="de-DE" sz="1400" dirty="0"/>
              <a:t>Ich habe die Sprache auf meinem Handy/meinem Tablet für ☐einen Tag/ ☐eine Woche/ ☐dauerhaft  auf Russisch umgestellt. </a:t>
            </a:r>
          </a:p>
          <a:p>
            <a:pPr marL="342900" indent="-342900">
              <a:spcAft>
                <a:spcPts val="1200"/>
              </a:spcAft>
              <a:buFont typeface="+mj-lt"/>
              <a:buAutoNum type="arabicPeriod" startAt="8"/>
            </a:pPr>
            <a:endParaRPr lang="en-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4" y="1242198"/>
            <a:ext cx="3845130" cy="523220"/>
          </a:xfrm>
          <a:prstGeom prst="rect">
            <a:avLst/>
          </a:prstGeom>
          <a:noFill/>
        </p:spPr>
        <p:txBody>
          <a:bodyPr wrap="square" rtlCol="0">
            <a:spAutoFit/>
          </a:bodyPr>
          <a:lstStyle/>
          <a:p>
            <a:pPr marL="342900" indent="-342900">
              <a:spcAft>
                <a:spcPts val="1200"/>
              </a:spcAft>
              <a:buFont typeface="+mj-lt"/>
              <a:buAutoNum type="arabicPeriod" startAt="7"/>
            </a:pPr>
            <a:r>
              <a:rPr lang="de-DE" sz="1400" dirty="0"/>
              <a:t>Im Urlaub habe ich einen russischsprachigen Reiseführer benutzt.</a:t>
            </a:r>
            <a:endParaRPr lang="en-DE" sz="1700" dirty="0"/>
          </a:p>
        </p:txBody>
      </p:sp>
      <p:sp>
        <p:nvSpPr>
          <p:cNvPr id="29" name="TextBox 28">
            <a:extLst>
              <a:ext uri="{FF2B5EF4-FFF2-40B4-BE49-F238E27FC236}">
                <a16:creationId xmlns:a16="http://schemas.microsoft.com/office/drawing/2014/main" id="{88978D49-621A-FD4C-ABA9-CEB16518ACBF}"/>
              </a:ext>
            </a:extLst>
          </p:cNvPr>
          <p:cNvSpPr txBox="1"/>
          <p:nvPr/>
        </p:nvSpPr>
        <p:spPr>
          <a:xfrm>
            <a:off x="5027978" y="3452047"/>
            <a:ext cx="3845130" cy="738664"/>
          </a:xfrm>
          <a:prstGeom prst="rect">
            <a:avLst/>
          </a:prstGeom>
          <a:noFill/>
        </p:spPr>
        <p:txBody>
          <a:bodyPr wrap="square" rtlCol="0">
            <a:spAutoFit/>
          </a:bodyPr>
          <a:lstStyle/>
          <a:p>
            <a:pPr marL="342900" indent="-342900">
              <a:spcAft>
                <a:spcPts val="1200"/>
              </a:spcAft>
              <a:buFont typeface="+mj-lt"/>
              <a:buAutoNum type="arabicPeriod" startAt="9"/>
            </a:pPr>
            <a:r>
              <a:rPr lang="de-DE" sz="1400" dirty="0"/>
              <a:t>Ich habe die Sprache auf meinem Computer für ☐einen Tag/ ☐eine Woche/ ☐dauerhaft  auf Russisch umgestellt.</a:t>
            </a:r>
            <a:endParaRPr lang="en-DE" sz="1400" dirty="0"/>
          </a:p>
        </p:txBody>
      </p:sp>
      <p:sp>
        <p:nvSpPr>
          <p:cNvPr id="31" name="TextBox 30">
            <a:extLst>
              <a:ext uri="{FF2B5EF4-FFF2-40B4-BE49-F238E27FC236}">
                <a16:creationId xmlns:a16="http://schemas.microsoft.com/office/drawing/2014/main" id="{ED5618FF-2F1E-F543-B3B3-13C15ED7117D}"/>
              </a:ext>
            </a:extLst>
          </p:cNvPr>
          <p:cNvSpPr txBox="1"/>
          <p:nvPr/>
        </p:nvSpPr>
        <p:spPr>
          <a:xfrm>
            <a:off x="5042356" y="4608056"/>
            <a:ext cx="3845130" cy="738664"/>
          </a:xfrm>
          <a:prstGeom prst="rect">
            <a:avLst/>
          </a:prstGeom>
          <a:noFill/>
        </p:spPr>
        <p:txBody>
          <a:bodyPr wrap="square" rtlCol="0">
            <a:spAutoFit/>
          </a:bodyPr>
          <a:lstStyle/>
          <a:p>
            <a:pPr marL="342900" indent="-342900">
              <a:spcAft>
                <a:spcPts val="1200"/>
              </a:spcAft>
              <a:buFont typeface="+mj-lt"/>
              <a:buAutoNum type="arabicPeriod" startAt="10"/>
            </a:pPr>
            <a:r>
              <a:rPr lang="de-DE" sz="1400" dirty="0"/>
              <a:t>In Bauanleitungen/ Verwendungshinweisen/ Beipackzetteln habe ich den russischsprachigen Text gelesen.</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175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0361" y="963041"/>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8355" y="2875518"/>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50554" y="3795417"/>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76159" y="4737619"/>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06324" y="128967"/>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29482" y="1188385"/>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29482" y="2249916"/>
            <a:ext cx="920576" cy="890093"/>
          </a:xfrm>
          <a:prstGeom prst="rect">
            <a:avLst/>
          </a:prstGeom>
        </p:spPr>
      </p:pic>
      <p:pic>
        <p:nvPicPr>
          <p:cNvPr id="25" name="Picture 24">
            <a:extLst>
              <a:ext uri="{FF2B5EF4-FFF2-40B4-BE49-F238E27FC236}">
                <a16:creationId xmlns:a16="http://schemas.microsoft.com/office/drawing/2014/main" id="{89A6FD58-94AD-4505-B986-6CB6AB0EB8C4}"/>
              </a:ext>
            </a:extLst>
          </p:cNvPr>
          <p:cNvPicPr>
            <a:picLocks noChangeAspect="1"/>
          </p:cNvPicPr>
          <p:nvPr/>
        </p:nvPicPr>
        <p:blipFill>
          <a:blip r:embed="rId5"/>
          <a:stretch>
            <a:fillRect/>
          </a:stretch>
        </p:blipFill>
        <p:spPr>
          <a:xfrm>
            <a:off x="8903724" y="3455232"/>
            <a:ext cx="920576" cy="890093"/>
          </a:xfrm>
          <a:prstGeom prst="rect">
            <a:avLst/>
          </a:prstGeom>
        </p:spPr>
      </p:pic>
      <p:pic>
        <p:nvPicPr>
          <p:cNvPr id="28" name="Picture 27">
            <a:extLst>
              <a:ext uri="{FF2B5EF4-FFF2-40B4-BE49-F238E27FC236}">
                <a16:creationId xmlns:a16="http://schemas.microsoft.com/office/drawing/2014/main" id="{8390C4B2-89E1-4A23-A148-C21CFC21EBF5}"/>
              </a:ext>
            </a:extLst>
          </p:cNvPr>
          <p:cNvPicPr>
            <a:picLocks noChangeAspect="1"/>
          </p:cNvPicPr>
          <p:nvPr/>
        </p:nvPicPr>
        <p:blipFill>
          <a:blip r:embed="rId5"/>
          <a:stretch>
            <a:fillRect/>
          </a:stretch>
        </p:blipFill>
        <p:spPr>
          <a:xfrm>
            <a:off x="8930778" y="4572002"/>
            <a:ext cx="920576" cy="890093"/>
          </a:xfrm>
          <a:prstGeom prst="rect">
            <a:avLst/>
          </a:prstGeom>
        </p:spPr>
      </p:pic>
    </p:spTree>
    <p:extLst>
      <p:ext uri="{BB962C8B-B14F-4D97-AF65-F5344CB8AC3E}">
        <p14:creationId xmlns:p14="http://schemas.microsoft.com/office/powerpoint/2010/main" val="388176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22</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23</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2" name="TextBox 11">
            <a:extLst>
              <a:ext uri="{FF2B5EF4-FFF2-40B4-BE49-F238E27FC236}">
                <a16:creationId xmlns:a16="http://schemas.microsoft.com/office/drawing/2014/main" id="{E84FE847-FA91-4146-A324-37CBDACAE2EE}"/>
              </a:ext>
            </a:extLst>
          </p:cNvPr>
          <p:cNvSpPr txBox="1"/>
          <p:nvPr/>
        </p:nvSpPr>
        <p:spPr>
          <a:xfrm>
            <a:off x="160758" y="463801"/>
            <a:ext cx="4123547" cy="523220"/>
          </a:xfrm>
          <a:prstGeom prst="rect">
            <a:avLst/>
          </a:prstGeom>
          <a:noFill/>
        </p:spPr>
        <p:txBody>
          <a:bodyPr wrap="square" rtlCol="0">
            <a:spAutoFit/>
          </a:bodyPr>
          <a:lstStyle/>
          <a:p>
            <a:pPr marL="342900" indent="-342900">
              <a:spcAft>
                <a:spcPts val="1200"/>
              </a:spcAft>
              <a:buFont typeface="+mj-lt"/>
              <a:buAutoNum type="arabicPeriod" startAt="11"/>
            </a:pPr>
            <a:r>
              <a:rPr lang="de-DE" sz="1400" dirty="0">
                <a:solidFill>
                  <a:srgbClr val="000000"/>
                </a:solidFill>
                <a:effectLst/>
              </a:rPr>
              <a:t>Ich habe Nachrichten über ein aktuelles Thema auf einer russischen Seite gelesen.</a:t>
            </a:r>
          </a:p>
        </p:txBody>
      </p:sp>
      <p:sp>
        <p:nvSpPr>
          <p:cNvPr id="13" name="TextBox 12">
            <a:extLst>
              <a:ext uri="{FF2B5EF4-FFF2-40B4-BE49-F238E27FC236}">
                <a16:creationId xmlns:a16="http://schemas.microsoft.com/office/drawing/2014/main" id="{6DFAED92-9C90-6C4C-AB82-106C35D24F69}"/>
              </a:ext>
            </a:extLst>
          </p:cNvPr>
          <p:cNvSpPr txBox="1"/>
          <p:nvPr/>
        </p:nvSpPr>
        <p:spPr>
          <a:xfrm>
            <a:off x="5085648" y="463801"/>
            <a:ext cx="3845130" cy="523220"/>
          </a:xfrm>
          <a:prstGeom prst="rect">
            <a:avLst/>
          </a:prstGeom>
          <a:noFill/>
        </p:spPr>
        <p:txBody>
          <a:bodyPr wrap="square" rtlCol="0">
            <a:spAutoFit/>
          </a:bodyPr>
          <a:lstStyle/>
          <a:p>
            <a:pPr marL="342900" indent="-342900">
              <a:spcAft>
                <a:spcPts val="1200"/>
              </a:spcAft>
              <a:buFont typeface="+mj-lt"/>
              <a:buAutoNum type="arabicPeriod" startAt="16"/>
            </a:pPr>
            <a:r>
              <a:rPr lang="de-DE" sz="1400" dirty="0"/>
              <a:t>Ich habe einem Familienmitglied auf Russisch vorgelesen. </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45699" y="2150460"/>
            <a:ext cx="3845130" cy="1107996"/>
          </a:xfrm>
          <a:prstGeom prst="rect">
            <a:avLst/>
          </a:prstGeom>
          <a:noFill/>
        </p:spPr>
        <p:txBody>
          <a:bodyPr wrap="square" rtlCol="0">
            <a:spAutoFit/>
          </a:bodyPr>
          <a:lstStyle/>
          <a:p>
            <a:pPr marL="342900" indent="-342900">
              <a:spcAft>
                <a:spcPts val="1200"/>
              </a:spcAft>
              <a:buFont typeface="+mj-lt"/>
              <a:buAutoNum type="arabicPeriod" startAt="13"/>
            </a:pPr>
            <a:endParaRPr lang="de-DE" sz="1400" dirty="0"/>
          </a:p>
          <a:p>
            <a:pPr marL="342900" indent="-342900">
              <a:spcAft>
                <a:spcPts val="1200"/>
              </a:spcAft>
              <a:buFont typeface="+mj-lt"/>
              <a:buAutoNum type="arabicPeriod" startAt="13"/>
            </a:pPr>
            <a:r>
              <a:rPr lang="de-DE" sz="1400" dirty="0"/>
              <a:t>Ich habe bei Wikipedia in einem Artikel die Inhalte auf Russisch und einer weiteren Sprache verglichen.</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60758" y="1109093"/>
            <a:ext cx="4023182" cy="892552"/>
          </a:xfrm>
          <a:prstGeom prst="rect">
            <a:avLst/>
          </a:prstGeom>
          <a:noFill/>
        </p:spPr>
        <p:txBody>
          <a:bodyPr wrap="square" rtlCol="0">
            <a:spAutoFit/>
          </a:bodyPr>
          <a:lstStyle/>
          <a:p>
            <a:pPr marL="342900" indent="-342900">
              <a:spcAft>
                <a:spcPts val="1200"/>
              </a:spcAft>
              <a:buFont typeface="+mj-lt"/>
              <a:buAutoNum type="arabicPeriod" startAt="12"/>
            </a:pPr>
            <a:endParaRPr lang="de-DE" sz="1400" dirty="0">
              <a:solidFill>
                <a:srgbClr val="000000"/>
              </a:solidFill>
              <a:effectLst/>
            </a:endParaRPr>
          </a:p>
          <a:p>
            <a:pPr marL="342900" indent="-342900">
              <a:spcAft>
                <a:spcPts val="1200"/>
              </a:spcAft>
              <a:buFont typeface="+mj-lt"/>
              <a:buAutoNum type="arabicPeriod" startAt="12"/>
            </a:pPr>
            <a:r>
              <a:rPr lang="de-DE" sz="1400" dirty="0">
                <a:solidFill>
                  <a:srgbClr val="000000"/>
                </a:solidFill>
                <a:effectLst/>
              </a:rPr>
              <a:t>Ich habe einen russischen Wikipedia-Eintrag gelesen.</a:t>
            </a:r>
          </a:p>
        </p:txBody>
      </p:sp>
      <p:sp>
        <p:nvSpPr>
          <p:cNvPr id="17" name="TextBox 16">
            <a:extLst>
              <a:ext uri="{FF2B5EF4-FFF2-40B4-BE49-F238E27FC236}">
                <a16:creationId xmlns:a16="http://schemas.microsoft.com/office/drawing/2014/main" id="{6B9F79BE-55AB-334F-8732-91E3E8767B0D}"/>
              </a:ext>
            </a:extLst>
          </p:cNvPr>
          <p:cNvSpPr txBox="1"/>
          <p:nvPr/>
        </p:nvSpPr>
        <p:spPr>
          <a:xfrm>
            <a:off x="134198" y="4220402"/>
            <a:ext cx="3845130" cy="892552"/>
          </a:xfrm>
          <a:prstGeom prst="rect">
            <a:avLst/>
          </a:prstGeom>
          <a:noFill/>
        </p:spPr>
        <p:txBody>
          <a:bodyPr wrap="square" rtlCol="0">
            <a:spAutoFit/>
          </a:bodyPr>
          <a:lstStyle/>
          <a:p>
            <a:pPr marL="342900" indent="-342900">
              <a:spcAft>
                <a:spcPts val="1200"/>
              </a:spcAft>
              <a:buFont typeface="+mj-lt"/>
              <a:buAutoNum type="arabicPeriod" startAt="15"/>
            </a:pPr>
            <a:endParaRPr lang="de-DE" sz="1400" dirty="0"/>
          </a:p>
          <a:p>
            <a:pPr marL="342900" indent="-342900">
              <a:spcAft>
                <a:spcPts val="1200"/>
              </a:spcAft>
              <a:buFont typeface="+mj-lt"/>
              <a:buAutoNum type="arabicPeriod" startAt="15"/>
            </a:pPr>
            <a:r>
              <a:rPr lang="de-DE" sz="1400" dirty="0"/>
              <a:t>Ich habe ein russisches Buch gelesen und verstanden. </a:t>
            </a: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34198" y="3148258"/>
            <a:ext cx="3845130" cy="892552"/>
          </a:xfrm>
          <a:prstGeom prst="rect">
            <a:avLst/>
          </a:prstGeom>
          <a:noFill/>
        </p:spPr>
        <p:txBody>
          <a:bodyPr wrap="square" rtlCol="0">
            <a:spAutoFit/>
          </a:bodyPr>
          <a:lstStyle/>
          <a:p>
            <a:pPr marL="342900" indent="-342900">
              <a:spcAft>
                <a:spcPts val="1200"/>
              </a:spcAft>
              <a:buFont typeface="+mj-lt"/>
              <a:buAutoNum type="arabicPeriod" startAt="14"/>
            </a:pPr>
            <a:endParaRPr lang="de-DE" sz="1400" dirty="0"/>
          </a:p>
          <a:p>
            <a:pPr marL="342900" indent="-342900">
              <a:spcAft>
                <a:spcPts val="1200"/>
              </a:spcAft>
              <a:buFont typeface="+mj-lt"/>
              <a:buAutoNum type="arabicPeriod" startAt="14"/>
            </a:pPr>
            <a:r>
              <a:rPr lang="de-DE" sz="1400" dirty="0"/>
              <a:t>Ich habe einen russischen Zeitschriftenartikel gelesen und verstanden.</a:t>
            </a:r>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4" y="1087010"/>
            <a:ext cx="3845130" cy="892552"/>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17"/>
            </a:pPr>
            <a:r>
              <a:rPr lang="de-DE" sz="1400" dirty="0"/>
              <a:t>Ich habe über den Geburtsort meiner Eltern/Großeltern gelesen/recherchiert.</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38609" y="1412175"/>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4618" y="408733"/>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29177" y="2453376"/>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24618" y="3469624"/>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38609" y="4552262"/>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56536" y="405133"/>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36403" y="1360897"/>
            <a:ext cx="920576" cy="890093"/>
          </a:xfrm>
          <a:prstGeom prst="rect">
            <a:avLst/>
          </a:prstGeom>
        </p:spPr>
      </p:pic>
    </p:spTree>
    <p:extLst>
      <p:ext uri="{BB962C8B-B14F-4D97-AF65-F5344CB8AC3E}">
        <p14:creationId xmlns:p14="http://schemas.microsoft.com/office/powerpoint/2010/main" val="9102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2</a:t>
            </a:r>
            <a:r>
              <a:rPr lang="en-DE" dirty="0"/>
              <a:t>4</a:t>
            </a:r>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2</a:t>
            </a:r>
            <a:r>
              <a:rPr lang="en-DE" dirty="0"/>
              <a:t>5</a:t>
            </a:r>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722B53-E497-48A0-ACD0-6BC1BBCD931F}"/>
              </a:ext>
            </a:extLst>
          </p:cNvPr>
          <p:cNvSpPr txBox="1">
            <a:spLocks/>
          </p:cNvSpPr>
          <p:nvPr/>
        </p:nvSpPr>
        <p:spPr>
          <a:xfrm>
            <a:off x="297712" y="739370"/>
            <a:ext cx="9261479" cy="5625988"/>
          </a:xfrm>
          <a:prstGeom prst="rect">
            <a:avLst/>
          </a:prstGeom>
          <a:blipFill dpi="0" rotWithShape="1">
            <a:blip r:embed="rId2">
              <a:alphaModFix amt="21000"/>
            </a:blip>
            <a:srcRect/>
            <a:stretch>
              <a:fillRect/>
            </a:stretch>
          </a:blipFill>
          <a:ln>
            <a:noFill/>
          </a:ln>
          <a:effectLst>
            <a:softEdge rad="622300"/>
          </a:effectLst>
        </p:spPr>
        <p:txBody>
          <a:bodyPr wrap="square" rtlCol="0">
            <a:spAutoFit/>
          </a:bodyPr>
          <a:lstStyle/>
          <a:p>
            <a:endParaRPr lang="en-DE" dirty="0"/>
          </a:p>
        </p:txBody>
      </p:sp>
      <p:sp>
        <p:nvSpPr>
          <p:cNvPr id="8" name="TextBox 7">
            <a:extLst>
              <a:ext uri="{FF2B5EF4-FFF2-40B4-BE49-F238E27FC236}">
                <a16:creationId xmlns:a16="http://schemas.microsoft.com/office/drawing/2014/main" id="{28611D0F-079F-4B02-8294-04258E3BD7EE}"/>
              </a:ext>
            </a:extLst>
          </p:cNvPr>
          <p:cNvSpPr txBox="1"/>
          <p:nvPr/>
        </p:nvSpPr>
        <p:spPr>
          <a:xfrm>
            <a:off x="614668" y="1811761"/>
            <a:ext cx="8448051" cy="769441"/>
          </a:xfrm>
          <a:prstGeom prst="rect">
            <a:avLst/>
          </a:prstGeom>
          <a:noFill/>
        </p:spPr>
        <p:txBody>
          <a:bodyPr wrap="square" rtlCol="0">
            <a:spAutoFit/>
          </a:bodyPr>
          <a:lstStyle/>
          <a:p>
            <a:pPr algn="ctr"/>
            <a:r>
              <a:rPr lang="ru-RU" sz="2800" dirty="0">
                <a:solidFill>
                  <a:srgbClr val="000000"/>
                </a:solidFill>
                <a:effectLst/>
                <a:latin typeface="Monotype Corsiva" panose="03010101010201010101" pitchFamily="66" charset="0"/>
              </a:rPr>
              <a:t>Ошибки - это ворота к новым открытиям</a:t>
            </a:r>
            <a:r>
              <a:rPr lang="de-DE" sz="2800" dirty="0">
                <a:solidFill>
                  <a:srgbClr val="000000"/>
                </a:solidFill>
                <a:effectLst/>
                <a:latin typeface="Monotype Corsiva" panose="03010101010201010101" pitchFamily="66" charset="0"/>
              </a:rPr>
              <a:t>.</a:t>
            </a:r>
            <a:endParaRPr lang="de-DE" sz="1600" dirty="0">
              <a:solidFill>
                <a:srgbClr val="000000"/>
              </a:solidFill>
              <a:latin typeface="Monotype Corsiva" panose="03010101010201010101" pitchFamily="66" charset="0"/>
            </a:endParaRPr>
          </a:p>
          <a:p>
            <a:pPr lvl="3" algn="ctr"/>
            <a:r>
              <a:rPr lang="de-DE" sz="1600" dirty="0">
                <a:solidFill>
                  <a:srgbClr val="000000"/>
                </a:solidFill>
                <a:latin typeface="Monotype Corsiva" panose="03010101010201010101" pitchFamily="66" charset="0"/>
              </a:rPr>
              <a:t>- </a:t>
            </a:r>
            <a:r>
              <a:rPr lang="ru-RU" sz="1600" dirty="0">
                <a:solidFill>
                  <a:srgbClr val="000000"/>
                </a:solidFill>
                <a:latin typeface="Monotype Corsiva" panose="03010101010201010101" pitchFamily="66" charset="0"/>
              </a:rPr>
              <a:t>Джеймс Джойс</a:t>
            </a:r>
            <a:endParaRPr lang="ru-RU" sz="1600" dirty="0">
              <a:solidFill>
                <a:srgbClr val="000000"/>
              </a:solidFill>
              <a:effectLst/>
              <a:latin typeface="Monotype Corsiva" panose="03010101010201010101" pitchFamily="66" charset="0"/>
            </a:endParaRPr>
          </a:p>
        </p:txBody>
      </p:sp>
      <p:sp>
        <p:nvSpPr>
          <p:cNvPr id="10" name="TextBox 9">
            <a:extLst>
              <a:ext uri="{FF2B5EF4-FFF2-40B4-BE49-F238E27FC236}">
                <a16:creationId xmlns:a16="http://schemas.microsoft.com/office/drawing/2014/main" id="{8680779D-354B-4700-974C-2F652F4B7658}"/>
              </a:ext>
            </a:extLst>
          </p:cNvPr>
          <p:cNvSpPr txBox="1"/>
          <p:nvPr/>
        </p:nvSpPr>
        <p:spPr>
          <a:xfrm>
            <a:off x="2379122" y="3338214"/>
            <a:ext cx="6896958" cy="769441"/>
          </a:xfrm>
          <a:prstGeom prst="rect">
            <a:avLst/>
          </a:prstGeom>
          <a:noFill/>
        </p:spPr>
        <p:txBody>
          <a:bodyPr wrap="square" rtlCol="0">
            <a:spAutoFit/>
          </a:bodyPr>
          <a:lstStyle/>
          <a:p>
            <a:pPr algn="ctr"/>
            <a:r>
              <a:rPr lang="de-DE" sz="2800" dirty="0">
                <a:solidFill>
                  <a:srgbClr val="000000"/>
                </a:solidFill>
                <a:effectLst/>
                <a:latin typeface="Monotype Corsiva" panose="03010101010201010101" pitchFamily="66" charset="0"/>
              </a:rPr>
              <a:t>Fehler sind das Tor zu neuen Entdeckungen.</a:t>
            </a:r>
            <a:endParaRPr lang="de-DE" sz="1600" dirty="0">
              <a:solidFill>
                <a:srgbClr val="000000"/>
              </a:solidFill>
              <a:latin typeface="Monotype Corsiva" panose="03010101010201010101" pitchFamily="66" charset="0"/>
            </a:endParaRPr>
          </a:p>
          <a:p>
            <a:pPr lvl="4" algn="ctr"/>
            <a:r>
              <a:rPr lang="de-DE" sz="1600" dirty="0">
                <a:solidFill>
                  <a:srgbClr val="000000"/>
                </a:solidFill>
                <a:latin typeface="Monotype Corsiva" panose="03010101010201010101" pitchFamily="66" charset="0"/>
              </a:rPr>
              <a:t>- James Joyce</a:t>
            </a:r>
            <a:endParaRPr lang="ru-RU" sz="1600" dirty="0">
              <a:solidFill>
                <a:srgbClr val="000000"/>
              </a:solidFill>
              <a:effectLst/>
              <a:latin typeface="Monotype Corsiva" panose="03010101010201010101" pitchFamily="66" charset="0"/>
            </a:endParaRPr>
          </a:p>
        </p:txBody>
      </p:sp>
    </p:spTree>
    <p:extLst>
      <p:ext uri="{BB962C8B-B14F-4D97-AF65-F5344CB8AC3E}">
        <p14:creationId xmlns:p14="http://schemas.microsoft.com/office/powerpoint/2010/main" val="424942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26</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27</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23425"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Hören</a:t>
            </a:r>
            <a:r>
              <a:rPr lang="en-GB" sz="2800" b="1" dirty="0">
                <a:latin typeface="DIN Alternate" panose="020B0500000000000000" pitchFamily="34" charset="77"/>
              </a:rPr>
              <a:t>/</a:t>
            </a:r>
            <a:r>
              <a:rPr lang="en-GB" sz="2800" b="1" dirty="0" err="1">
                <a:latin typeface="DIN Alternate" panose="020B0500000000000000" pitchFamily="34" charset="77"/>
              </a:rPr>
              <a:t>Sehen</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523220"/>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habe ein russisches Lied gehört und </a:t>
            </a:r>
            <a:br>
              <a:rPr lang="de-DE" sz="1400" dirty="0">
                <a:solidFill>
                  <a:srgbClr val="000000"/>
                </a:solidFill>
                <a:effectLst/>
              </a:rPr>
            </a:br>
            <a:r>
              <a:rPr lang="de-DE" sz="1400" dirty="0">
                <a:solidFill>
                  <a:srgbClr val="000000"/>
                </a:solidFill>
                <a:effectLst/>
              </a:rPr>
              <a:t>versucht, den Inhalt zu verstehen.</a:t>
            </a:r>
          </a:p>
        </p:txBody>
      </p:sp>
      <p:sp>
        <p:nvSpPr>
          <p:cNvPr id="13" name="TextBox 12">
            <a:extLst>
              <a:ext uri="{FF2B5EF4-FFF2-40B4-BE49-F238E27FC236}">
                <a16:creationId xmlns:a16="http://schemas.microsoft.com/office/drawing/2014/main" id="{6DFAED92-9C90-6C4C-AB82-106C35D24F69}"/>
              </a:ext>
            </a:extLst>
          </p:cNvPr>
          <p:cNvSpPr txBox="1"/>
          <p:nvPr/>
        </p:nvSpPr>
        <p:spPr>
          <a:xfrm>
            <a:off x="5042356" y="257373"/>
            <a:ext cx="3845130" cy="738664"/>
          </a:xfrm>
          <a:prstGeom prst="rect">
            <a:avLst/>
          </a:prstGeom>
          <a:noFill/>
        </p:spPr>
        <p:txBody>
          <a:bodyPr wrap="square" rtlCol="0">
            <a:spAutoFit/>
          </a:bodyPr>
          <a:lstStyle/>
          <a:p>
            <a:pPr marL="342900" indent="-342900">
              <a:spcAft>
                <a:spcPts val="1200"/>
              </a:spcAft>
              <a:buFont typeface="+mj-lt"/>
              <a:buAutoNum type="arabicPeriod" startAt="6"/>
            </a:pPr>
            <a:r>
              <a:rPr lang="en-DE" sz="1400" dirty="0"/>
              <a:t>Ich </a:t>
            </a:r>
            <a:r>
              <a:rPr lang="de-DE" sz="1400" dirty="0"/>
              <a:t>habe einen Film/eine Serie auf Russisch mit ☐deutschen Untertiteln/ ☐russischen Untertiteln/☐ ohne Untertitel angesehen. </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916904"/>
            <a:ext cx="3845130" cy="738664"/>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einen Vlog von einem/einer russischen </a:t>
            </a:r>
            <a:r>
              <a:rPr lang="de-DE" sz="1400" dirty="0" err="1"/>
              <a:t>Vlogger</a:t>
            </a:r>
            <a:r>
              <a:rPr lang="de-DE" sz="1400" dirty="0"/>
              <a:t>/-in auf YouTube angeschaut.</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966504"/>
            <a:ext cx="4023182" cy="523220"/>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eine (Instagram-/Snapchat-)Story eines russischen Influencers angeschaut.</a:t>
            </a:r>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523220"/>
          </a:xfrm>
          <a:prstGeom prst="rect">
            <a:avLst/>
          </a:prstGeom>
          <a:noFill/>
        </p:spPr>
        <p:txBody>
          <a:bodyPr wrap="square" rtlCol="0">
            <a:spAutoFit/>
          </a:bodyPr>
          <a:lstStyle/>
          <a:p>
            <a:pPr marL="342900" indent="-342900">
              <a:spcAft>
                <a:spcPts val="1200"/>
              </a:spcAft>
              <a:buFont typeface="+mj-lt"/>
              <a:buAutoNum type="arabicPeriod" startAt="5"/>
            </a:pPr>
            <a:r>
              <a:rPr lang="de-DE" sz="1400" dirty="0"/>
              <a:t>Ich habe ein Tutorial auf Russisch angeguckt (z. B. zu Kosmetik, Sport, Technik etc.)</a:t>
            </a:r>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867304"/>
            <a:ext cx="3845130" cy="738664"/>
          </a:xfrm>
          <a:prstGeom prst="rect">
            <a:avLst/>
          </a:prstGeom>
          <a:noFill/>
        </p:spPr>
        <p:txBody>
          <a:bodyPr wrap="square" rtlCol="0">
            <a:spAutoFit/>
          </a:bodyPr>
          <a:lstStyle/>
          <a:p>
            <a:pPr marL="342900" indent="-342900">
              <a:spcAft>
                <a:spcPts val="1200"/>
              </a:spcAft>
              <a:buFont typeface="+mj-lt"/>
              <a:buAutoNum type="arabicPeriod" startAt="4"/>
            </a:pPr>
            <a:r>
              <a:rPr lang="de-DE" sz="1400" dirty="0"/>
              <a:t>Ich habe mithilfe eines Videos, in dem die Zubereitung auf Russisch erklärt wird, ein neues Gericht gekocht. </a:t>
            </a:r>
          </a:p>
        </p:txBody>
      </p:sp>
      <p:sp>
        <p:nvSpPr>
          <p:cNvPr id="26" name="TextBox 25">
            <a:extLst>
              <a:ext uri="{FF2B5EF4-FFF2-40B4-BE49-F238E27FC236}">
                <a16:creationId xmlns:a16="http://schemas.microsoft.com/office/drawing/2014/main" id="{D78864B6-E2D2-8A4D-9757-2D4F2A5A0505}"/>
              </a:ext>
            </a:extLst>
          </p:cNvPr>
          <p:cNvSpPr txBox="1"/>
          <p:nvPr/>
        </p:nvSpPr>
        <p:spPr>
          <a:xfrm>
            <a:off x="5042356" y="1939659"/>
            <a:ext cx="3845130" cy="892552"/>
          </a:xfrm>
          <a:prstGeom prst="rect">
            <a:avLst/>
          </a:prstGeom>
          <a:noFill/>
        </p:spPr>
        <p:txBody>
          <a:bodyPr wrap="square" rtlCol="0">
            <a:spAutoFit/>
          </a:bodyPr>
          <a:lstStyle/>
          <a:p>
            <a:pPr marL="342900" indent="-342900">
              <a:spcAft>
                <a:spcPts val="1200"/>
              </a:spcAft>
              <a:buFont typeface="+mj-lt"/>
              <a:buAutoNum type="arabicPeriod" startAt="8"/>
            </a:pPr>
            <a:endParaRPr lang="en-GB" sz="1400" dirty="0"/>
          </a:p>
          <a:p>
            <a:pPr marL="342900" indent="-342900">
              <a:spcAft>
                <a:spcPts val="1200"/>
              </a:spcAft>
              <a:buFont typeface="+mj-lt"/>
              <a:buAutoNum type="arabicPeriod" startAt="8"/>
            </a:pPr>
            <a:r>
              <a:rPr lang="en-DE" sz="1400" dirty="0"/>
              <a:t>Ich </a:t>
            </a:r>
            <a:r>
              <a:rPr lang="de-DE" sz="1400" dirty="0"/>
              <a:t>habe mir einen russischen Podcast angehört.</a:t>
            </a:r>
            <a:endParaRPr lang="en-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42356" y="896145"/>
            <a:ext cx="3845130" cy="1323439"/>
          </a:xfrm>
          <a:prstGeom prst="rect">
            <a:avLst/>
          </a:prstGeom>
          <a:noFill/>
        </p:spPr>
        <p:txBody>
          <a:bodyPr wrap="square" rtlCol="0">
            <a:spAutoFit/>
          </a:bodyPr>
          <a:lstStyle/>
          <a:p>
            <a:pPr marL="342900" indent="-342900">
              <a:spcAft>
                <a:spcPts val="1200"/>
              </a:spcAft>
              <a:buFont typeface="+mj-lt"/>
              <a:buAutoNum type="arabicPeriod" startAt="7"/>
            </a:pPr>
            <a:endParaRPr lang="en-GB" sz="1400" dirty="0"/>
          </a:p>
          <a:p>
            <a:pPr marL="342900" indent="-342900">
              <a:spcAft>
                <a:spcPts val="1200"/>
              </a:spcAft>
              <a:buFont typeface="+mj-lt"/>
              <a:buAutoNum type="arabicPeriod" startAt="7"/>
            </a:pPr>
            <a:r>
              <a:rPr lang="de-DE" sz="1400" dirty="0"/>
              <a:t>Ich habe eine Woche lang täglich mindestens ☐5 Minuten/ ☐10 Minuten/ ☐15 Minuten/ ☐mehr als 15 Minuten russisches Radio gehört.</a:t>
            </a:r>
          </a:p>
        </p:txBody>
      </p:sp>
      <p:sp>
        <p:nvSpPr>
          <p:cNvPr id="29" name="TextBox 28">
            <a:extLst>
              <a:ext uri="{FF2B5EF4-FFF2-40B4-BE49-F238E27FC236}">
                <a16:creationId xmlns:a16="http://schemas.microsoft.com/office/drawing/2014/main" id="{88978D49-621A-FD4C-ABA9-CEB16518ACBF}"/>
              </a:ext>
            </a:extLst>
          </p:cNvPr>
          <p:cNvSpPr txBox="1"/>
          <p:nvPr/>
        </p:nvSpPr>
        <p:spPr>
          <a:xfrm>
            <a:off x="5041191" y="3037333"/>
            <a:ext cx="3845130" cy="892552"/>
          </a:xfrm>
          <a:prstGeom prst="rect">
            <a:avLst/>
          </a:prstGeom>
          <a:noFill/>
        </p:spPr>
        <p:txBody>
          <a:bodyPr wrap="square" rtlCol="0">
            <a:spAutoFit/>
          </a:bodyPr>
          <a:lstStyle/>
          <a:p>
            <a:pPr marL="342900" indent="-342900">
              <a:spcAft>
                <a:spcPts val="1200"/>
              </a:spcAft>
              <a:buFont typeface="+mj-lt"/>
              <a:buAutoNum type="arabicPeriod" startAt="9"/>
            </a:pPr>
            <a:endParaRPr lang="en-GB" sz="1400" dirty="0"/>
          </a:p>
          <a:p>
            <a:pPr marL="342900" indent="-342900">
              <a:spcAft>
                <a:spcPts val="1200"/>
              </a:spcAft>
              <a:buFont typeface="+mj-lt"/>
              <a:buAutoNum type="arabicPeriod" startAt="9"/>
            </a:pPr>
            <a:r>
              <a:rPr lang="en-DE" sz="1400" dirty="0"/>
              <a:t>Ich </a:t>
            </a:r>
            <a:r>
              <a:rPr lang="de-DE" sz="1400" dirty="0"/>
              <a:t>habe mir ein Hörbuch auf Russisch angehört.</a:t>
            </a:r>
          </a:p>
        </p:txBody>
      </p:sp>
      <p:sp>
        <p:nvSpPr>
          <p:cNvPr id="31" name="TextBox 30">
            <a:extLst>
              <a:ext uri="{FF2B5EF4-FFF2-40B4-BE49-F238E27FC236}">
                <a16:creationId xmlns:a16="http://schemas.microsoft.com/office/drawing/2014/main" id="{ED5618FF-2F1E-F543-B3B3-13C15ED7117D}"/>
              </a:ext>
            </a:extLst>
          </p:cNvPr>
          <p:cNvSpPr txBox="1"/>
          <p:nvPr/>
        </p:nvSpPr>
        <p:spPr>
          <a:xfrm>
            <a:off x="5041191" y="4072765"/>
            <a:ext cx="3845130" cy="892552"/>
          </a:xfrm>
          <a:prstGeom prst="rect">
            <a:avLst/>
          </a:prstGeom>
          <a:noFill/>
        </p:spPr>
        <p:txBody>
          <a:bodyPr wrap="square" rtlCol="0">
            <a:spAutoFit/>
          </a:bodyPr>
          <a:lstStyle/>
          <a:p>
            <a:pPr marL="342900" indent="-342900">
              <a:spcAft>
                <a:spcPts val="1200"/>
              </a:spcAft>
              <a:buFont typeface="+mj-lt"/>
              <a:buAutoNum type="arabicPeriod" startAt="10"/>
            </a:pPr>
            <a:endParaRPr lang="en-GB" sz="1400" dirty="0"/>
          </a:p>
          <a:p>
            <a:pPr marL="342900" indent="-342900">
              <a:spcAft>
                <a:spcPts val="1200"/>
              </a:spcAft>
              <a:buFont typeface="+mj-lt"/>
              <a:buAutoNum type="arabicPeriod" startAt="10"/>
            </a:pPr>
            <a:r>
              <a:rPr lang="de-DE" sz="1400" dirty="0"/>
              <a:t>Ich habe an einem Online-Kurs/ein</a:t>
            </a:r>
            <a:r>
              <a:rPr lang="de-DE" sz="1400" dirty="0">
                <a:highlight>
                  <a:srgbClr val="E8EBDC"/>
                </a:highlight>
              </a:rPr>
              <a:t>em</a:t>
            </a:r>
            <a:r>
              <a:rPr lang="de-DE" sz="1400" dirty="0"/>
              <a:t> Webinar auf Russisch teilgenommen.</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175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0361" y="964369"/>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8355" y="2875518"/>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50554" y="3795417"/>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76159" y="4737619"/>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06324" y="128967"/>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29482" y="1188385"/>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29482" y="2249916"/>
            <a:ext cx="920576" cy="890093"/>
          </a:xfrm>
          <a:prstGeom prst="rect">
            <a:avLst/>
          </a:prstGeom>
        </p:spPr>
      </p:pic>
      <p:pic>
        <p:nvPicPr>
          <p:cNvPr id="25" name="Picture 24">
            <a:extLst>
              <a:ext uri="{FF2B5EF4-FFF2-40B4-BE49-F238E27FC236}">
                <a16:creationId xmlns:a16="http://schemas.microsoft.com/office/drawing/2014/main" id="{89A6FD58-94AD-4505-B986-6CB6AB0EB8C4}"/>
              </a:ext>
            </a:extLst>
          </p:cNvPr>
          <p:cNvPicPr>
            <a:picLocks noChangeAspect="1"/>
          </p:cNvPicPr>
          <p:nvPr/>
        </p:nvPicPr>
        <p:blipFill>
          <a:blip r:embed="rId5"/>
          <a:stretch>
            <a:fillRect/>
          </a:stretch>
        </p:blipFill>
        <p:spPr>
          <a:xfrm>
            <a:off x="8906427" y="3341442"/>
            <a:ext cx="920576" cy="890093"/>
          </a:xfrm>
          <a:prstGeom prst="rect">
            <a:avLst/>
          </a:prstGeom>
        </p:spPr>
      </p:pic>
      <p:pic>
        <p:nvPicPr>
          <p:cNvPr id="28" name="Picture 27">
            <a:extLst>
              <a:ext uri="{FF2B5EF4-FFF2-40B4-BE49-F238E27FC236}">
                <a16:creationId xmlns:a16="http://schemas.microsoft.com/office/drawing/2014/main" id="{8390C4B2-89E1-4A23-A148-C21CFC21EBF5}"/>
              </a:ext>
            </a:extLst>
          </p:cNvPr>
          <p:cNvPicPr>
            <a:picLocks noChangeAspect="1"/>
          </p:cNvPicPr>
          <p:nvPr/>
        </p:nvPicPr>
        <p:blipFill>
          <a:blip r:embed="rId5"/>
          <a:stretch>
            <a:fillRect/>
          </a:stretch>
        </p:blipFill>
        <p:spPr>
          <a:xfrm>
            <a:off x="8906427" y="4388082"/>
            <a:ext cx="920576" cy="890093"/>
          </a:xfrm>
          <a:prstGeom prst="rect">
            <a:avLst/>
          </a:prstGeom>
        </p:spPr>
      </p:pic>
    </p:spTree>
    <p:extLst>
      <p:ext uri="{BB962C8B-B14F-4D97-AF65-F5344CB8AC3E}">
        <p14:creationId xmlns:p14="http://schemas.microsoft.com/office/powerpoint/2010/main" val="139331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28</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29</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2" name="TextBox 11">
            <a:extLst>
              <a:ext uri="{FF2B5EF4-FFF2-40B4-BE49-F238E27FC236}">
                <a16:creationId xmlns:a16="http://schemas.microsoft.com/office/drawing/2014/main" id="{E84FE847-FA91-4146-A324-37CBDACAE2EE}"/>
              </a:ext>
            </a:extLst>
          </p:cNvPr>
          <p:cNvSpPr txBox="1"/>
          <p:nvPr/>
        </p:nvSpPr>
        <p:spPr>
          <a:xfrm>
            <a:off x="185408" y="497972"/>
            <a:ext cx="4123547" cy="523220"/>
          </a:xfrm>
          <a:prstGeom prst="rect">
            <a:avLst/>
          </a:prstGeom>
          <a:noFill/>
        </p:spPr>
        <p:txBody>
          <a:bodyPr wrap="square" rtlCol="0">
            <a:spAutoFit/>
          </a:bodyPr>
          <a:lstStyle/>
          <a:p>
            <a:pPr marL="342900" indent="-342900">
              <a:spcAft>
                <a:spcPts val="1200"/>
              </a:spcAft>
              <a:buFont typeface="+mj-lt"/>
              <a:buAutoNum type="arabicPeriod" startAt="11"/>
            </a:pPr>
            <a:r>
              <a:rPr lang="de-DE" sz="1400" dirty="0">
                <a:solidFill>
                  <a:srgbClr val="000000"/>
                </a:solidFill>
                <a:effectLst/>
              </a:rPr>
              <a:t>Bei einem Museumsbesuch habe ich den russischsprachigen Audioguide ausgewählt.</a:t>
            </a:r>
            <a:endParaRPr lang="en-DE" sz="17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60758" y="1109093"/>
            <a:ext cx="4023182" cy="892552"/>
          </a:xfrm>
          <a:prstGeom prst="rect">
            <a:avLst/>
          </a:prstGeom>
          <a:noFill/>
        </p:spPr>
        <p:txBody>
          <a:bodyPr wrap="square" rtlCol="0">
            <a:spAutoFit/>
          </a:bodyPr>
          <a:lstStyle/>
          <a:p>
            <a:pPr marL="342900" indent="-342900">
              <a:spcAft>
                <a:spcPts val="1200"/>
              </a:spcAft>
              <a:buFont typeface="+mj-lt"/>
              <a:buAutoNum type="arabicPeriod" startAt="12"/>
            </a:pPr>
            <a:endParaRPr lang="de-DE" sz="1400" dirty="0">
              <a:solidFill>
                <a:srgbClr val="000000"/>
              </a:solidFill>
              <a:effectLst/>
            </a:endParaRPr>
          </a:p>
          <a:p>
            <a:pPr marL="342900" indent="-342900">
              <a:spcAft>
                <a:spcPts val="1200"/>
              </a:spcAft>
              <a:buFont typeface="+mj-lt"/>
              <a:buAutoNum type="arabicPeriod" startAt="12"/>
            </a:pPr>
            <a:r>
              <a:rPr lang="de-DE" sz="1400" dirty="0">
                <a:solidFill>
                  <a:srgbClr val="000000"/>
                </a:solidFill>
                <a:effectLst/>
              </a:rPr>
              <a:t>Ich habe meiner Familie (z. B. bei einer Diskussion) aufmerksam zugehört.</a:t>
            </a:r>
            <a:endParaRPr lang="en-DE" sz="1700" dirty="0"/>
          </a:p>
        </p:txBody>
      </p: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38609" y="1409838"/>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40057" y="415004"/>
            <a:ext cx="920576" cy="890093"/>
          </a:xfrm>
          <a:prstGeom prst="rect">
            <a:avLst/>
          </a:prstGeom>
        </p:spPr>
      </p:pic>
    </p:spTree>
    <p:extLst>
      <p:ext uri="{BB962C8B-B14F-4D97-AF65-F5344CB8AC3E}">
        <p14:creationId xmlns:p14="http://schemas.microsoft.com/office/powerpoint/2010/main" val="378638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30</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31</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722B53-E497-48A0-ACD0-6BC1BBCD931F}"/>
              </a:ext>
            </a:extLst>
          </p:cNvPr>
          <p:cNvSpPr txBox="1"/>
          <p:nvPr/>
        </p:nvSpPr>
        <p:spPr>
          <a:xfrm>
            <a:off x="333152" y="489098"/>
            <a:ext cx="9398343" cy="5918789"/>
          </a:xfrm>
          <a:prstGeom prst="rect">
            <a:avLst/>
          </a:prstGeom>
          <a:blipFill dpi="0" rotWithShape="1">
            <a:blip r:embed="rId2">
              <a:alphaModFix amt="23000"/>
            </a:blip>
            <a:srcRect/>
            <a:stretch>
              <a:fillRect/>
            </a:stretch>
          </a:blipFill>
          <a:ln>
            <a:noFill/>
          </a:ln>
          <a:effectLst>
            <a:softEdge rad="622300"/>
          </a:effectLst>
        </p:spPr>
        <p:txBody>
          <a:bodyPr wrap="square" rtlCol="0">
            <a:spAutoFit/>
          </a:bodyPr>
          <a:lstStyle/>
          <a:p>
            <a:endParaRPr lang="en-DE" dirty="0"/>
          </a:p>
        </p:txBody>
      </p:sp>
      <p:sp>
        <p:nvSpPr>
          <p:cNvPr id="8" name="TextBox 7">
            <a:extLst>
              <a:ext uri="{FF2B5EF4-FFF2-40B4-BE49-F238E27FC236}">
                <a16:creationId xmlns:a16="http://schemas.microsoft.com/office/drawing/2014/main" id="{5ED95D21-0735-4495-A351-E1C824A7BCDF}"/>
              </a:ext>
            </a:extLst>
          </p:cNvPr>
          <p:cNvSpPr txBox="1"/>
          <p:nvPr/>
        </p:nvSpPr>
        <p:spPr>
          <a:xfrm>
            <a:off x="174504" y="1408485"/>
            <a:ext cx="6896958" cy="1200329"/>
          </a:xfrm>
          <a:prstGeom prst="rect">
            <a:avLst/>
          </a:prstGeom>
          <a:noFill/>
        </p:spPr>
        <p:txBody>
          <a:bodyPr wrap="square" rtlCol="0">
            <a:spAutoFit/>
          </a:bodyPr>
          <a:lstStyle/>
          <a:p>
            <a:pPr algn="ctr"/>
            <a:r>
              <a:rPr lang="ru-RU" sz="2800" dirty="0">
                <a:solidFill>
                  <a:srgbClr val="000000"/>
                </a:solidFill>
                <a:effectLst/>
                <a:latin typeface="Monotype Corsiva" panose="03010101010201010101" pitchFamily="66" charset="0"/>
              </a:rPr>
              <a:t>Граница моего языка </a:t>
            </a:r>
            <a:endParaRPr lang="de-DE" sz="2800" dirty="0">
              <a:solidFill>
                <a:srgbClr val="000000"/>
              </a:solidFill>
              <a:effectLst/>
              <a:latin typeface="Monotype Corsiva" panose="03010101010201010101" pitchFamily="66" charset="0"/>
            </a:endParaRPr>
          </a:p>
          <a:p>
            <a:pPr algn="ctr"/>
            <a:r>
              <a:rPr lang="ru-RU" sz="2800" dirty="0">
                <a:solidFill>
                  <a:srgbClr val="000000"/>
                </a:solidFill>
                <a:effectLst/>
                <a:latin typeface="Monotype Corsiva" panose="03010101010201010101" pitchFamily="66" charset="0"/>
              </a:rPr>
              <a:t>есть граница моего мира.</a:t>
            </a:r>
            <a:endParaRPr lang="de-DE" sz="1600" dirty="0">
              <a:solidFill>
                <a:srgbClr val="000000"/>
              </a:solidFill>
              <a:effectLst/>
              <a:latin typeface="Monotype Corsiva" panose="03010101010201010101" pitchFamily="66" charset="0"/>
            </a:endParaRPr>
          </a:p>
          <a:p>
            <a:pPr algn="ctr"/>
            <a:r>
              <a:rPr lang="de-DE" sz="1600" dirty="0">
                <a:solidFill>
                  <a:srgbClr val="000000"/>
                </a:solidFill>
                <a:effectLst/>
                <a:latin typeface="Monotype Corsiva" panose="03010101010201010101" pitchFamily="66" charset="0"/>
              </a:rPr>
              <a:t>- </a:t>
            </a:r>
            <a:r>
              <a:rPr lang="ru-RU" sz="1600" dirty="0">
                <a:solidFill>
                  <a:srgbClr val="000000"/>
                </a:solidFill>
                <a:effectLst/>
                <a:latin typeface="Monotype Corsiva" panose="03010101010201010101" pitchFamily="66" charset="0"/>
              </a:rPr>
              <a:t>Людвиг Витгенштейн</a:t>
            </a:r>
          </a:p>
        </p:txBody>
      </p:sp>
      <p:sp>
        <p:nvSpPr>
          <p:cNvPr id="7" name="TextBox 6">
            <a:extLst>
              <a:ext uri="{FF2B5EF4-FFF2-40B4-BE49-F238E27FC236}">
                <a16:creationId xmlns:a16="http://schemas.microsoft.com/office/drawing/2014/main" id="{17D00032-A492-4C83-858B-FBA674F2FDA8}"/>
              </a:ext>
            </a:extLst>
          </p:cNvPr>
          <p:cNvSpPr txBox="1"/>
          <p:nvPr/>
        </p:nvSpPr>
        <p:spPr>
          <a:xfrm>
            <a:off x="2001884" y="3309851"/>
            <a:ext cx="6896958" cy="1200329"/>
          </a:xfrm>
          <a:prstGeom prst="rect">
            <a:avLst/>
          </a:prstGeom>
          <a:noFill/>
        </p:spPr>
        <p:txBody>
          <a:bodyPr wrap="square" rtlCol="0">
            <a:spAutoFit/>
          </a:bodyPr>
          <a:lstStyle/>
          <a:p>
            <a:pPr algn="ctr"/>
            <a:r>
              <a:rPr lang="de-DE" sz="2800" dirty="0">
                <a:solidFill>
                  <a:srgbClr val="000000"/>
                </a:solidFill>
                <a:effectLst/>
                <a:latin typeface="Monotype Corsiva" panose="03010101010201010101" pitchFamily="66" charset="0"/>
              </a:rPr>
              <a:t>Die Grenzen meiner Sprache </a:t>
            </a:r>
            <a:endParaRPr lang="ru-RU" sz="2800" dirty="0">
              <a:solidFill>
                <a:srgbClr val="000000"/>
              </a:solidFill>
              <a:effectLst/>
              <a:latin typeface="Monotype Corsiva" panose="03010101010201010101" pitchFamily="66" charset="0"/>
            </a:endParaRPr>
          </a:p>
          <a:p>
            <a:pPr algn="ctr"/>
            <a:r>
              <a:rPr lang="de-DE" sz="2800" dirty="0">
                <a:solidFill>
                  <a:srgbClr val="000000"/>
                </a:solidFill>
                <a:effectLst/>
                <a:latin typeface="Monotype Corsiva" panose="03010101010201010101" pitchFamily="66" charset="0"/>
              </a:rPr>
              <a:t>bedeuten die Grenzen meiner Welt.</a:t>
            </a:r>
            <a:endParaRPr lang="de-DE" sz="1600" dirty="0">
              <a:solidFill>
                <a:srgbClr val="000000"/>
              </a:solidFill>
              <a:latin typeface="Monotype Corsiva" panose="03010101010201010101" pitchFamily="66" charset="0"/>
            </a:endParaRPr>
          </a:p>
          <a:p>
            <a:pPr algn="ctr"/>
            <a:r>
              <a:rPr lang="de-DE" sz="1600" dirty="0">
                <a:solidFill>
                  <a:srgbClr val="000000"/>
                </a:solidFill>
                <a:latin typeface="Monotype Corsiva" panose="03010101010201010101" pitchFamily="66" charset="0"/>
              </a:rPr>
              <a:t>- Ludwig Wittgenstein</a:t>
            </a:r>
            <a:endParaRPr lang="ru-RU" sz="1600" dirty="0">
              <a:solidFill>
                <a:srgbClr val="000000"/>
              </a:solidFill>
              <a:effectLst/>
              <a:latin typeface="Monotype Corsiva" panose="03010101010201010101" pitchFamily="66" charset="0"/>
            </a:endParaRPr>
          </a:p>
        </p:txBody>
      </p:sp>
    </p:spTree>
    <p:extLst>
      <p:ext uri="{BB962C8B-B14F-4D97-AF65-F5344CB8AC3E}">
        <p14:creationId xmlns:p14="http://schemas.microsoft.com/office/powerpoint/2010/main" val="384837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32</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33</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16048"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Sprachmittlung</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738664"/>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habe jemandem, der kein Deutsch spricht, geholfen, indem ich für ihn/sie ins Russische übersetzt habe.</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3038158"/>
            <a:ext cx="3845130" cy="954107"/>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einem russischen Verwandten/Bekannten beim Anschauen einer deutschen Fernsehsendung auf Russisch erklärt, worum es geht.</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2036530"/>
            <a:ext cx="4023182" cy="954107"/>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russischen Verwandten/Bekannten im Alltag geholfen, indem ich für sie ins Russische übersetzt habe bzw. ihnen etwas auf Russisch erläutert habe.</a:t>
            </a:r>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4070972"/>
            <a:ext cx="3845130" cy="1169551"/>
          </a:xfrm>
          <a:prstGeom prst="rect">
            <a:avLst/>
          </a:prstGeom>
          <a:noFill/>
        </p:spPr>
        <p:txBody>
          <a:bodyPr wrap="square" rtlCol="0">
            <a:spAutoFit/>
          </a:bodyPr>
          <a:lstStyle/>
          <a:p>
            <a:pPr marL="342900" indent="-342900">
              <a:spcAft>
                <a:spcPts val="1200"/>
              </a:spcAft>
              <a:buFont typeface="+mj-lt"/>
              <a:buAutoNum type="arabicPeriod" startAt="4"/>
            </a:pPr>
            <a:r>
              <a:rPr lang="de-DE" sz="1400" dirty="0"/>
              <a:t>Ich habe russischen Verwandten/Bekannten geholfen, deutsche Formulare auszufüllen, indem ich ihnen auf Russisch erklärt habe, welche Informationen von ihnen gefordert werden.</a:t>
            </a:r>
            <a:endParaRPr lang="de-DE" sz="1400" dirty="0">
              <a:highlight>
                <a:srgbClr val="FFFF00"/>
              </a:highlight>
            </a:endParaRPr>
          </a:p>
        </p:txBody>
      </p: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809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38952" y="930184"/>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2424" y="2930094"/>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32424" y="4000840"/>
            <a:ext cx="920576" cy="890093"/>
          </a:xfrm>
          <a:prstGeom prst="rect">
            <a:avLst/>
          </a:prstGeom>
        </p:spPr>
      </p:pic>
    </p:spTree>
    <p:extLst>
      <p:ext uri="{BB962C8B-B14F-4D97-AF65-F5344CB8AC3E}">
        <p14:creationId xmlns:p14="http://schemas.microsoft.com/office/powerpoint/2010/main" val="412273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3</a:t>
            </a:r>
            <a:r>
              <a:rPr lang="en-GB" dirty="0"/>
              <a:t>4</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3</a:t>
            </a:r>
            <a:r>
              <a:rPr lang="en-GB" dirty="0"/>
              <a:t>5</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23425"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Sonstiges</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523220"/>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habe eine Sprachlern-App heruntergeladen und damit eine Weile Russisch gelernt.</a:t>
            </a:r>
          </a:p>
        </p:txBody>
      </p:sp>
      <p:sp>
        <p:nvSpPr>
          <p:cNvPr id="13" name="TextBox 12">
            <a:extLst>
              <a:ext uri="{FF2B5EF4-FFF2-40B4-BE49-F238E27FC236}">
                <a16:creationId xmlns:a16="http://schemas.microsoft.com/office/drawing/2014/main" id="{6DFAED92-9C90-6C4C-AB82-106C35D24F69}"/>
              </a:ext>
            </a:extLst>
          </p:cNvPr>
          <p:cNvSpPr txBox="1"/>
          <p:nvPr/>
        </p:nvSpPr>
        <p:spPr>
          <a:xfrm>
            <a:off x="5042356" y="257373"/>
            <a:ext cx="3845130" cy="523220"/>
          </a:xfrm>
          <a:prstGeom prst="rect">
            <a:avLst/>
          </a:prstGeom>
          <a:noFill/>
        </p:spPr>
        <p:txBody>
          <a:bodyPr wrap="square" rtlCol="0">
            <a:spAutoFit/>
          </a:bodyPr>
          <a:lstStyle/>
          <a:p>
            <a:pPr marL="342900" indent="-342900">
              <a:spcAft>
                <a:spcPts val="1200"/>
              </a:spcAft>
              <a:buFont typeface="+mj-lt"/>
              <a:buAutoNum type="arabicPeriod" startAt="6"/>
            </a:pPr>
            <a:r>
              <a:rPr lang="en-DE" sz="1400" dirty="0"/>
              <a:t>Ich </a:t>
            </a:r>
            <a:r>
              <a:rPr lang="de-DE" sz="1400" dirty="0"/>
              <a:t>habe auf einer russischsprachigen Online-Shopping-Seite eingekauft.</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916904"/>
            <a:ext cx="3845130" cy="523220"/>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einen Text auf Russisch am Computer getippt.</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966504"/>
            <a:ext cx="4023182" cy="523220"/>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das 10-Finger-Tippen auf einer auf Russisch eingestellten Tastatur gelernt.</a:t>
            </a:r>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892552"/>
          </a:xfrm>
          <a:prstGeom prst="rect">
            <a:avLst/>
          </a:prstGeom>
          <a:noFill/>
        </p:spPr>
        <p:txBody>
          <a:bodyPr wrap="square" rtlCol="0">
            <a:spAutoFit/>
          </a:bodyPr>
          <a:lstStyle/>
          <a:p>
            <a:pPr marL="342900" indent="-342900">
              <a:spcAft>
                <a:spcPts val="1200"/>
              </a:spcAft>
              <a:buFont typeface="+mj-lt"/>
              <a:buAutoNum type="arabicPeriod" startAt="5"/>
            </a:pPr>
            <a:r>
              <a:rPr lang="de-DE" sz="1400" dirty="0"/>
              <a:t>Ich habe Google-Maps (bzw. einen Navigator) auf Russisch benutzt.</a:t>
            </a:r>
          </a:p>
          <a:p>
            <a:pPr marL="342900" indent="-342900">
              <a:spcAft>
                <a:spcPts val="1200"/>
              </a:spcAft>
              <a:buFont typeface="+mj-lt"/>
              <a:buAutoNum type="arabicPeriod" startAt="5"/>
            </a:pPr>
            <a:endParaRPr lang="de-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867304"/>
            <a:ext cx="3845130" cy="738664"/>
          </a:xfrm>
          <a:prstGeom prst="rect">
            <a:avLst/>
          </a:prstGeom>
          <a:noFill/>
        </p:spPr>
        <p:txBody>
          <a:bodyPr wrap="square" rtlCol="0">
            <a:spAutoFit/>
          </a:bodyPr>
          <a:lstStyle/>
          <a:p>
            <a:pPr marL="342900" indent="-342900">
              <a:spcAft>
                <a:spcPts val="1200"/>
              </a:spcAft>
              <a:buFont typeface="+mj-lt"/>
              <a:buAutoNum type="arabicPeriod" startAt="4"/>
            </a:pPr>
            <a:r>
              <a:rPr lang="de-DE" sz="1400" dirty="0"/>
              <a:t>Ich habe ein einsprachiges Wörterbuch verwendet, um die Bedeutung eines russischen Wortes nachzuschauen.</a:t>
            </a:r>
          </a:p>
        </p:txBody>
      </p:sp>
      <p:sp>
        <p:nvSpPr>
          <p:cNvPr id="26" name="TextBox 25">
            <a:extLst>
              <a:ext uri="{FF2B5EF4-FFF2-40B4-BE49-F238E27FC236}">
                <a16:creationId xmlns:a16="http://schemas.microsoft.com/office/drawing/2014/main" id="{D78864B6-E2D2-8A4D-9757-2D4F2A5A0505}"/>
              </a:ext>
            </a:extLst>
          </p:cNvPr>
          <p:cNvSpPr txBox="1"/>
          <p:nvPr/>
        </p:nvSpPr>
        <p:spPr>
          <a:xfrm>
            <a:off x="5042356" y="1939659"/>
            <a:ext cx="3845130" cy="1107996"/>
          </a:xfrm>
          <a:prstGeom prst="rect">
            <a:avLst/>
          </a:prstGeom>
          <a:noFill/>
        </p:spPr>
        <p:txBody>
          <a:bodyPr wrap="square" rtlCol="0">
            <a:spAutoFit/>
          </a:bodyPr>
          <a:lstStyle/>
          <a:p>
            <a:pPr marL="342900" indent="-342900">
              <a:spcAft>
                <a:spcPts val="1200"/>
              </a:spcAft>
              <a:buFont typeface="+mj-lt"/>
              <a:buAutoNum type="arabicPeriod" startAt="8"/>
            </a:pPr>
            <a:endParaRPr lang="en-GB" sz="1400" dirty="0"/>
          </a:p>
          <a:p>
            <a:pPr marL="342900" indent="-342900">
              <a:spcAft>
                <a:spcPts val="1200"/>
              </a:spcAft>
              <a:buFont typeface="+mj-lt"/>
              <a:buAutoNum type="arabicPeriod" startAt="8"/>
            </a:pPr>
            <a:r>
              <a:rPr lang="en-DE" sz="1400" dirty="0"/>
              <a:t>Ich </a:t>
            </a:r>
            <a:r>
              <a:rPr lang="de-DE" sz="1400" dirty="0"/>
              <a:t>bin Fan einer russischen Mannschaft/Band und verfolge ihren Content komplett auf Russisch.</a:t>
            </a:r>
            <a:endParaRPr lang="en-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42356" y="896145"/>
            <a:ext cx="3845130" cy="1107996"/>
          </a:xfrm>
          <a:prstGeom prst="rect">
            <a:avLst/>
          </a:prstGeom>
          <a:noFill/>
        </p:spPr>
        <p:txBody>
          <a:bodyPr wrap="square" rtlCol="0">
            <a:spAutoFit/>
          </a:bodyPr>
          <a:lstStyle/>
          <a:p>
            <a:pPr marL="342900" indent="-342900">
              <a:spcAft>
                <a:spcPts val="1200"/>
              </a:spcAft>
              <a:buFont typeface="+mj-lt"/>
              <a:buAutoNum type="arabicPeriod" startAt="7"/>
            </a:pPr>
            <a:endParaRPr lang="en-GB" sz="1400" dirty="0"/>
          </a:p>
          <a:p>
            <a:pPr marL="342900" indent="-342900">
              <a:spcAft>
                <a:spcPts val="1200"/>
              </a:spcAft>
              <a:buFont typeface="+mj-lt"/>
              <a:buAutoNum type="arabicPeriod" startAt="7"/>
            </a:pPr>
            <a:r>
              <a:rPr lang="de-DE" sz="1400" dirty="0"/>
              <a:t>Ich bin einem/einer russischen Blogger/-in gefolgt und interessiere mich für seinen/ihren Content.</a:t>
            </a:r>
          </a:p>
        </p:txBody>
      </p:sp>
      <p:sp>
        <p:nvSpPr>
          <p:cNvPr id="29" name="TextBox 28">
            <a:extLst>
              <a:ext uri="{FF2B5EF4-FFF2-40B4-BE49-F238E27FC236}">
                <a16:creationId xmlns:a16="http://schemas.microsoft.com/office/drawing/2014/main" id="{88978D49-621A-FD4C-ABA9-CEB16518ACBF}"/>
              </a:ext>
            </a:extLst>
          </p:cNvPr>
          <p:cNvSpPr txBox="1"/>
          <p:nvPr/>
        </p:nvSpPr>
        <p:spPr>
          <a:xfrm>
            <a:off x="5041191" y="3037333"/>
            <a:ext cx="3845130" cy="677108"/>
          </a:xfrm>
          <a:prstGeom prst="rect">
            <a:avLst/>
          </a:prstGeom>
          <a:noFill/>
        </p:spPr>
        <p:txBody>
          <a:bodyPr wrap="square" rtlCol="0">
            <a:spAutoFit/>
          </a:bodyPr>
          <a:lstStyle/>
          <a:p>
            <a:pPr marL="342900" indent="-342900">
              <a:spcAft>
                <a:spcPts val="1200"/>
              </a:spcAft>
              <a:buFont typeface="+mj-lt"/>
              <a:buAutoNum type="arabicPeriod" startAt="9"/>
            </a:pPr>
            <a:endParaRPr lang="en-GB" sz="1400" dirty="0"/>
          </a:p>
          <a:p>
            <a:pPr marL="342900" indent="-342900">
              <a:spcAft>
                <a:spcPts val="1200"/>
              </a:spcAft>
              <a:buFont typeface="+mj-lt"/>
              <a:buAutoNum type="arabicPeriod" startAt="9"/>
            </a:pPr>
            <a:r>
              <a:rPr lang="de-DE" sz="1400" dirty="0"/>
              <a:t>Ich habe Karaoke auf Russisch gesungen.</a:t>
            </a:r>
          </a:p>
        </p:txBody>
      </p:sp>
      <p:sp>
        <p:nvSpPr>
          <p:cNvPr id="31" name="TextBox 30">
            <a:extLst>
              <a:ext uri="{FF2B5EF4-FFF2-40B4-BE49-F238E27FC236}">
                <a16:creationId xmlns:a16="http://schemas.microsoft.com/office/drawing/2014/main" id="{ED5618FF-2F1E-F543-B3B3-13C15ED7117D}"/>
              </a:ext>
            </a:extLst>
          </p:cNvPr>
          <p:cNvSpPr txBox="1"/>
          <p:nvPr/>
        </p:nvSpPr>
        <p:spPr>
          <a:xfrm>
            <a:off x="5041191" y="4072765"/>
            <a:ext cx="3845130" cy="892552"/>
          </a:xfrm>
          <a:prstGeom prst="rect">
            <a:avLst/>
          </a:prstGeom>
          <a:noFill/>
        </p:spPr>
        <p:txBody>
          <a:bodyPr wrap="square" rtlCol="0">
            <a:spAutoFit/>
          </a:bodyPr>
          <a:lstStyle/>
          <a:p>
            <a:pPr>
              <a:spcAft>
                <a:spcPts val="1200"/>
              </a:spcAft>
            </a:pPr>
            <a:endParaRPr lang="en-GB" sz="1400" dirty="0"/>
          </a:p>
          <a:p>
            <a:pPr marL="342900" indent="-342900">
              <a:spcAft>
                <a:spcPts val="1200"/>
              </a:spcAft>
              <a:buFont typeface="+mj-lt"/>
              <a:buAutoNum type="arabicPeriod" startAt="10"/>
            </a:pPr>
            <a:r>
              <a:rPr lang="de-DE" sz="1400" dirty="0"/>
              <a:t>Ich habe im Internet auf Russisch recherchiert.</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175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0361" y="986555"/>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8355" y="2875518"/>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50554" y="3795417"/>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76159" y="4737619"/>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06324" y="128967"/>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29482" y="1188385"/>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29482" y="2249916"/>
            <a:ext cx="920576" cy="890093"/>
          </a:xfrm>
          <a:prstGeom prst="rect">
            <a:avLst/>
          </a:prstGeom>
        </p:spPr>
      </p:pic>
      <p:pic>
        <p:nvPicPr>
          <p:cNvPr id="25" name="Picture 24">
            <a:extLst>
              <a:ext uri="{FF2B5EF4-FFF2-40B4-BE49-F238E27FC236}">
                <a16:creationId xmlns:a16="http://schemas.microsoft.com/office/drawing/2014/main" id="{89A6FD58-94AD-4505-B986-6CB6AB0EB8C4}"/>
              </a:ext>
            </a:extLst>
          </p:cNvPr>
          <p:cNvPicPr>
            <a:picLocks noChangeAspect="1"/>
          </p:cNvPicPr>
          <p:nvPr/>
        </p:nvPicPr>
        <p:blipFill>
          <a:blip r:embed="rId5"/>
          <a:stretch>
            <a:fillRect/>
          </a:stretch>
        </p:blipFill>
        <p:spPr>
          <a:xfrm>
            <a:off x="8906427" y="3341442"/>
            <a:ext cx="920576" cy="890093"/>
          </a:xfrm>
          <a:prstGeom prst="rect">
            <a:avLst/>
          </a:prstGeom>
        </p:spPr>
      </p:pic>
      <p:pic>
        <p:nvPicPr>
          <p:cNvPr id="28" name="Picture 27">
            <a:extLst>
              <a:ext uri="{FF2B5EF4-FFF2-40B4-BE49-F238E27FC236}">
                <a16:creationId xmlns:a16="http://schemas.microsoft.com/office/drawing/2014/main" id="{8390C4B2-89E1-4A23-A148-C21CFC21EBF5}"/>
              </a:ext>
            </a:extLst>
          </p:cNvPr>
          <p:cNvPicPr>
            <a:picLocks noChangeAspect="1"/>
          </p:cNvPicPr>
          <p:nvPr/>
        </p:nvPicPr>
        <p:blipFill>
          <a:blip r:embed="rId5"/>
          <a:stretch>
            <a:fillRect/>
          </a:stretch>
        </p:blipFill>
        <p:spPr>
          <a:xfrm>
            <a:off x="8906427" y="4388082"/>
            <a:ext cx="920576" cy="890093"/>
          </a:xfrm>
          <a:prstGeom prst="rect">
            <a:avLst/>
          </a:prstGeom>
        </p:spPr>
      </p:pic>
    </p:spTree>
    <p:extLst>
      <p:ext uri="{BB962C8B-B14F-4D97-AF65-F5344CB8AC3E}">
        <p14:creationId xmlns:p14="http://schemas.microsoft.com/office/powerpoint/2010/main" val="87878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3</a:t>
            </a:r>
            <a:r>
              <a:rPr lang="en-GB" dirty="0"/>
              <a:t>6</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3</a:t>
            </a:r>
            <a:r>
              <a:rPr lang="en-GB" dirty="0"/>
              <a:t>7</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2" name="TextBox 11">
            <a:extLst>
              <a:ext uri="{FF2B5EF4-FFF2-40B4-BE49-F238E27FC236}">
                <a16:creationId xmlns:a16="http://schemas.microsoft.com/office/drawing/2014/main" id="{E84FE847-FA91-4146-A324-37CBDACAE2EE}"/>
              </a:ext>
            </a:extLst>
          </p:cNvPr>
          <p:cNvSpPr txBox="1"/>
          <p:nvPr/>
        </p:nvSpPr>
        <p:spPr>
          <a:xfrm>
            <a:off x="185408" y="497972"/>
            <a:ext cx="4123547" cy="523220"/>
          </a:xfrm>
          <a:prstGeom prst="rect">
            <a:avLst/>
          </a:prstGeom>
          <a:noFill/>
        </p:spPr>
        <p:txBody>
          <a:bodyPr wrap="square" rtlCol="0">
            <a:spAutoFit/>
          </a:bodyPr>
          <a:lstStyle/>
          <a:p>
            <a:pPr marL="342900" indent="-342900">
              <a:spcAft>
                <a:spcPts val="1200"/>
              </a:spcAft>
              <a:buFont typeface="+mj-lt"/>
              <a:buAutoNum type="arabicPeriod" startAt="11"/>
            </a:pPr>
            <a:r>
              <a:rPr lang="de-DE" sz="1400" dirty="0">
                <a:solidFill>
                  <a:srgbClr val="000000"/>
                </a:solidFill>
                <a:effectLst/>
              </a:rPr>
              <a:t>Ich habe bei einer russischsprachigen Theateraufführung mitgespielt.</a:t>
            </a:r>
          </a:p>
        </p:txBody>
      </p:sp>
      <p:sp>
        <p:nvSpPr>
          <p:cNvPr id="13" name="TextBox 12">
            <a:extLst>
              <a:ext uri="{FF2B5EF4-FFF2-40B4-BE49-F238E27FC236}">
                <a16:creationId xmlns:a16="http://schemas.microsoft.com/office/drawing/2014/main" id="{6DFAED92-9C90-6C4C-AB82-106C35D24F69}"/>
              </a:ext>
            </a:extLst>
          </p:cNvPr>
          <p:cNvSpPr txBox="1"/>
          <p:nvPr/>
        </p:nvSpPr>
        <p:spPr>
          <a:xfrm>
            <a:off x="5085648" y="463801"/>
            <a:ext cx="3845130" cy="523220"/>
          </a:xfrm>
          <a:prstGeom prst="rect">
            <a:avLst/>
          </a:prstGeom>
          <a:noFill/>
        </p:spPr>
        <p:txBody>
          <a:bodyPr wrap="square" rtlCol="0">
            <a:spAutoFit/>
          </a:bodyPr>
          <a:lstStyle/>
          <a:p>
            <a:pPr marL="342900" indent="-342900">
              <a:spcAft>
                <a:spcPts val="1200"/>
              </a:spcAft>
              <a:buFont typeface="+mj-lt"/>
              <a:buAutoNum type="arabicPeriod" startAt="16"/>
            </a:pPr>
            <a:r>
              <a:rPr lang="en-DE" sz="1400" dirty="0"/>
              <a:t>Ich </a:t>
            </a:r>
            <a:r>
              <a:rPr lang="de-DE" sz="1400" dirty="0"/>
              <a:t>habe Scrabble (</a:t>
            </a:r>
            <a:r>
              <a:rPr lang="de-DE" sz="1400" dirty="0" err="1"/>
              <a:t>Эрудит</a:t>
            </a:r>
            <a:r>
              <a:rPr lang="de-DE" sz="1400" dirty="0"/>
              <a:t>) auf Russisch gespielt.</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45699" y="2150460"/>
            <a:ext cx="3845130" cy="1107996"/>
          </a:xfrm>
          <a:prstGeom prst="rect">
            <a:avLst/>
          </a:prstGeom>
          <a:noFill/>
        </p:spPr>
        <p:txBody>
          <a:bodyPr wrap="square" rtlCol="0">
            <a:spAutoFit/>
          </a:bodyPr>
          <a:lstStyle/>
          <a:p>
            <a:pPr marL="342900" indent="-342900">
              <a:spcAft>
                <a:spcPts val="1200"/>
              </a:spcAft>
              <a:buFont typeface="+mj-lt"/>
              <a:buAutoNum type="arabicPeriod" startAt="13"/>
            </a:pPr>
            <a:endParaRPr lang="de-DE" sz="1400" dirty="0"/>
          </a:p>
          <a:p>
            <a:pPr marL="342900" indent="-342900">
              <a:spcAft>
                <a:spcPts val="1200"/>
              </a:spcAft>
              <a:buFont typeface="+mj-lt"/>
              <a:buAutoNum type="arabicPeriod" startAt="13"/>
            </a:pPr>
            <a:r>
              <a:rPr lang="de-DE" sz="1400" dirty="0"/>
              <a:t>Ich habe eine Sprachreise in ein </a:t>
            </a:r>
            <a:r>
              <a:rPr lang="de-DE" sz="1400" dirty="0">
                <a:highlight>
                  <a:srgbClr val="E8EBDC"/>
                </a:highlight>
              </a:rPr>
              <a:t>russisches Sprachgebiet </a:t>
            </a:r>
            <a:r>
              <a:rPr lang="de-DE" sz="1400" dirty="0"/>
              <a:t>gemacht</a:t>
            </a:r>
            <a:br>
              <a:rPr lang="de-DE" sz="1400" dirty="0"/>
            </a:br>
            <a:r>
              <a:rPr lang="de-DE" sz="1400" dirty="0"/>
              <a:t>(z. B. Summer School).</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60758" y="1109093"/>
            <a:ext cx="4023182" cy="1107996"/>
          </a:xfrm>
          <a:prstGeom prst="rect">
            <a:avLst/>
          </a:prstGeom>
          <a:noFill/>
        </p:spPr>
        <p:txBody>
          <a:bodyPr wrap="square" rtlCol="0">
            <a:spAutoFit/>
          </a:bodyPr>
          <a:lstStyle/>
          <a:p>
            <a:pPr marL="342900" indent="-342900">
              <a:spcAft>
                <a:spcPts val="1200"/>
              </a:spcAft>
              <a:buFont typeface="+mj-lt"/>
              <a:buAutoNum type="arabicPeriod" startAt="12"/>
            </a:pPr>
            <a:endParaRPr lang="de-DE" sz="1400" dirty="0">
              <a:solidFill>
                <a:srgbClr val="000000"/>
              </a:solidFill>
              <a:effectLst/>
            </a:endParaRPr>
          </a:p>
          <a:p>
            <a:pPr marL="342900" indent="-342900">
              <a:spcAft>
                <a:spcPts val="1200"/>
              </a:spcAft>
              <a:buFont typeface="+mj-lt"/>
              <a:buAutoNum type="arabicPeriod" startAt="12"/>
            </a:pPr>
            <a:r>
              <a:rPr lang="de-DE" sz="1400" dirty="0">
                <a:solidFill>
                  <a:srgbClr val="000000"/>
                </a:solidFill>
                <a:effectLst/>
              </a:rPr>
              <a:t>Ich habe ein russisches Event besucht (z. B. Kino- oder Theatervorstellung, Konzert, Comedy Abend, Lesung, Ausstellung etc.).</a:t>
            </a:r>
          </a:p>
        </p:txBody>
      </p:sp>
      <p:sp>
        <p:nvSpPr>
          <p:cNvPr id="17" name="TextBox 16">
            <a:extLst>
              <a:ext uri="{FF2B5EF4-FFF2-40B4-BE49-F238E27FC236}">
                <a16:creationId xmlns:a16="http://schemas.microsoft.com/office/drawing/2014/main" id="{6B9F79BE-55AB-334F-8732-91E3E8767B0D}"/>
              </a:ext>
            </a:extLst>
          </p:cNvPr>
          <p:cNvSpPr txBox="1"/>
          <p:nvPr/>
        </p:nvSpPr>
        <p:spPr>
          <a:xfrm>
            <a:off x="145699" y="4291019"/>
            <a:ext cx="3845130" cy="1261884"/>
          </a:xfrm>
          <a:prstGeom prst="rect">
            <a:avLst/>
          </a:prstGeom>
          <a:noFill/>
        </p:spPr>
        <p:txBody>
          <a:bodyPr wrap="square" rtlCol="0">
            <a:spAutoFit/>
          </a:bodyPr>
          <a:lstStyle/>
          <a:p>
            <a:pPr marL="342900" indent="-342900">
              <a:spcAft>
                <a:spcPts val="1200"/>
              </a:spcAft>
              <a:buFont typeface="+mj-lt"/>
              <a:buAutoNum type="arabicPeriod" startAt="15"/>
            </a:pPr>
            <a:endParaRPr lang="de-DE" sz="1400" dirty="0"/>
          </a:p>
          <a:p>
            <a:pPr marL="342900" indent="-342900">
              <a:spcAft>
                <a:spcPts val="1200"/>
              </a:spcAft>
              <a:buFont typeface="+mj-lt"/>
              <a:buAutoNum type="arabicPeriod" startAt="15"/>
            </a:pPr>
            <a:r>
              <a:rPr lang="en-DE" sz="1400" dirty="0"/>
              <a:t>Ich</a:t>
            </a:r>
            <a:r>
              <a:rPr lang="de-DE" sz="1400" dirty="0"/>
              <a:t> gebe Russischnachhilfe oder erstelle selbst Erklärvideos für Russischlerner/-innen.</a:t>
            </a:r>
          </a:p>
          <a:p>
            <a:pPr marL="342900" indent="-342900">
              <a:spcAft>
                <a:spcPts val="1200"/>
              </a:spcAft>
              <a:buFont typeface="+mj-lt"/>
              <a:buAutoNum type="arabicPeriod" startAt="15"/>
            </a:pP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34198" y="3224114"/>
            <a:ext cx="3845130" cy="892552"/>
          </a:xfrm>
          <a:prstGeom prst="rect">
            <a:avLst/>
          </a:prstGeom>
          <a:noFill/>
        </p:spPr>
        <p:txBody>
          <a:bodyPr wrap="square" rtlCol="0">
            <a:spAutoFit/>
          </a:bodyPr>
          <a:lstStyle/>
          <a:p>
            <a:pPr marL="342900" indent="-342900">
              <a:spcAft>
                <a:spcPts val="1200"/>
              </a:spcAft>
              <a:buFont typeface="+mj-lt"/>
              <a:buAutoNum type="arabicPeriod" startAt="14"/>
            </a:pPr>
            <a:endParaRPr lang="de-DE" sz="1400" dirty="0"/>
          </a:p>
          <a:p>
            <a:pPr marL="342900" indent="-342900">
              <a:spcAft>
                <a:spcPts val="1200"/>
              </a:spcAft>
              <a:buFont typeface="+mj-lt"/>
              <a:buAutoNum type="arabicPeriod" startAt="14"/>
            </a:pPr>
            <a:r>
              <a:rPr lang="en-DE" sz="1400" dirty="0"/>
              <a:t>Ich </a:t>
            </a:r>
            <a:r>
              <a:rPr lang="de-DE" sz="1400" dirty="0"/>
              <a:t>habe an einem Schüleraustausch mit einer Schule in Russland teilgenommen.</a:t>
            </a:r>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4" y="1080236"/>
            <a:ext cx="3845130" cy="892552"/>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17"/>
            </a:pPr>
            <a:r>
              <a:rPr lang="en-DE" sz="1400" dirty="0"/>
              <a:t>Ich</a:t>
            </a:r>
            <a:r>
              <a:rPr lang="de-DE" sz="1400" dirty="0"/>
              <a:t> habe an der russischen Olympiade / </a:t>
            </a:r>
            <a:r>
              <a:rPr lang="ru-RU" sz="1400" dirty="0"/>
              <a:t>«Т</a:t>
            </a:r>
            <a:r>
              <a:rPr lang="de-DE" sz="1400" dirty="0" err="1"/>
              <a:t>отальный</a:t>
            </a:r>
            <a:r>
              <a:rPr lang="de-DE" sz="1400" dirty="0"/>
              <a:t> </a:t>
            </a:r>
            <a:r>
              <a:rPr lang="de-DE" sz="1400" dirty="0" err="1"/>
              <a:t>диктант</a:t>
            </a:r>
            <a:r>
              <a:rPr lang="ru-RU" sz="1400" dirty="0"/>
              <a:t>»</a:t>
            </a:r>
            <a:r>
              <a:rPr lang="de-DE" sz="1400" dirty="0"/>
              <a:t> teilgenommen.</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38609" y="1456887"/>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40057" y="415004"/>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7725" y="2453376"/>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24618" y="3469624"/>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29177" y="4573093"/>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56536" y="391564"/>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36403" y="1347328"/>
            <a:ext cx="920576" cy="890093"/>
          </a:xfrm>
          <a:prstGeom prst="rect">
            <a:avLst/>
          </a:prstGeom>
        </p:spPr>
      </p:pic>
    </p:spTree>
    <p:extLst>
      <p:ext uri="{BB962C8B-B14F-4D97-AF65-F5344CB8AC3E}">
        <p14:creationId xmlns:p14="http://schemas.microsoft.com/office/powerpoint/2010/main" val="313179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8D2AB2-A8F8-A34B-98BA-8403D235E357}"/>
              </a:ext>
            </a:extLst>
          </p:cNvPr>
          <p:cNvSpPr/>
          <p:nvPr/>
        </p:nvSpPr>
        <p:spPr>
          <a:xfrm>
            <a:off x="4953000" y="0"/>
            <a:ext cx="4953000" cy="6858000"/>
          </a:xfrm>
          <a:prstGeom prst="rect">
            <a:avLst/>
          </a:prstGeom>
          <a:solidFill>
            <a:srgbClr val="E8E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Rectangle 2">
            <a:extLst>
              <a:ext uri="{FF2B5EF4-FFF2-40B4-BE49-F238E27FC236}">
                <a16:creationId xmlns:a16="http://schemas.microsoft.com/office/drawing/2014/main" id="{77A3575B-4A3C-714C-8263-F6BFEB8243DD}"/>
              </a:ext>
            </a:extLst>
          </p:cNvPr>
          <p:cNvSpPr/>
          <p:nvPr/>
        </p:nvSpPr>
        <p:spPr>
          <a:xfrm>
            <a:off x="8772041" y="0"/>
            <a:ext cx="1133959" cy="6858000"/>
          </a:xfrm>
          <a:prstGeom prst="rect">
            <a:avLst/>
          </a:prstGeom>
          <a:solidFill>
            <a:srgbClr val="BC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2">
                  <a:lumMod val="90000"/>
                </a:schemeClr>
              </a:solidFill>
            </a:endParaRPr>
          </a:p>
        </p:txBody>
      </p:sp>
      <p:sp>
        <p:nvSpPr>
          <p:cNvPr id="8" name="TextBox 7">
            <a:extLst>
              <a:ext uri="{FF2B5EF4-FFF2-40B4-BE49-F238E27FC236}">
                <a16:creationId xmlns:a16="http://schemas.microsoft.com/office/drawing/2014/main" id="{46C24DF6-52AE-934D-96D6-A6604470E24F}"/>
              </a:ext>
            </a:extLst>
          </p:cNvPr>
          <p:cNvSpPr txBox="1"/>
          <p:nvPr/>
        </p:nvSpPr>
        <p:spPr>
          <a:xfrm rot="16200000">
            <a:off x="4557945" y="2912582"/>
            <a:ext cx="2497934" cy="400110"/>
          </a:xfrm>
          <a:prstGeom prst="rect">
            <a:avLst/>
          </a:prstGeom>
          <a:noFill/>
        </p:spPr>
        <p:txBody>
          <a:bodyPr wrap="square" rtlCol="0">
            <a:spAutoFit/>
          </a:bodyPr>
          <a:lstStyle/>
          <a:p>
            <a:r>
              <a:rPr lang="ru-RU" sz="2000" dirty="0"/>
              <a:t>Имя / </a:t>
            </a:r>
            <a:r>
              <a:rPr lang="ru-RU" sz="2000" dirty="0" err="1"/>
              <a:t>V</a:t>
            </a:r>
            <a:r>
              <a:rPr lang="de-DE" sz="2000" dirty="0" err="1"/>
              <a:t>orname</a:t>
            </a:r>
            <a:endParaRPr lang="en-DE" sz="1400" dirty="0"/>
          </a:p>
        </p:txBody>
      </p:sp>
      <p:sp>
        <p:nvSpPr>
          <p:cNvPr id="9" name="TextBox 8">
            <a:extLst>
              <a:ext uri="{FF2B5EF4-FFF2-40B4-BE49-F238E27FC236}">
                <a16:creationId xmlns:a16="http://schemas.microsoft.com/office/drawing/2014/main" id="{8314B6DF-7884-3449-85D0-61DE73A516BD}"/>
              </a:ext>
            </a:extLst>
          </p:cNvPr>
          <p:cNvSpPr txBox="1"/>
          <p:nvPr/>
        </p:nvSpPr>
        <p:spPr>
          <a:xfrm rot="16200000">
            <a:off x="5487456" y="2778909"/>
            <a:ext cx="2765279" cy="400110"/>
          </a:xfrm>
          <a:prstGeom prst="rect">
            <a:avLst/>
          </a:prstGeom>
          <a:noFill/>
        </p:spPr>
        <p:txBody>
          <a:bodyPr wrap="square" rtlCol="0">
            <a:spAutoFit/>
          </a:bodyPr>
          <a:lstStyle/>
          <a:p>
            <a:r>
              <a:rPr lang="de-DE" sz="2000" dirty="0" err="1"/>
              <a:t>Ф</a:t>
            </a:r>
            <a:r>
              <a:rPr lang="ru-RU" sz="2000" dirty="0" err="1"/>
              <a:t>амилия</a:t>
            </a:r>
            <a:r>
              <a:rPr lang="ru-RU" sz="2000" dirty="0"/>
              <a:t> / </a:t>
            </a:r>
            <a:r>
              <a:rPr lang="de-DE" sz="2000" dirty="0"/>
              <a:t>Nachname</a:t>
            </a:r>
            <a:endParaRPr lang="en-DE" sz="1400" dirty="0"/>
          </a:p>
        </p:txBody>
      </p:sp>
      <p:cxnSp>
        <p:nvCxnSpPr>
          <p:cNvPr id="10" name="Straight Connector 9">
            <a:extLst>
              <a:ext uri="{FF2B5EF4-FFF2-40B4-BE49-F238E27FC236}">
                <a16:creationId xmlns:a16="http://schemas.microsoft.com/office/drawing/2014/main" id="{43F83621-F022-5140-8F53-3062FFB974F4}"/>
              </a:ext>
            </a:extLst>
          </p:cNvPr>
          <p:cNvCxnSpPr>
            <a:cxnSpLocks/>
          </p:cNvCxnSpPr>
          <p:nvPr/>
        </p:nvCxnSpPr>
        <p:spPr>
          <a:xfrm>
            <a:off x="6459376" y="108488"/>
            <a:ext cx="0" cy="4215537"/>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22E81F-0758-3E4D-B1F2-636C48D40E78}"/>
              </a:ext>
            </a:extLst>
          </p:cNvPr>
          <p:cNvCxnSpPr>
            <a:cxnSpLocks/>
          </p:cNvCxnSpPr>
          <p:nvPr/>
        </p:nvCxnSpPr>
        <p:spPr>
          <a:xfrm>
            <a:off x="7510678" y="108488"/>
            <a:ext cx="0" cy="4215537"/>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EC2BA5-9796-6345-B9A2-029A6EA91EB5}"/>
              </a:ext>
            </a:extLst>
          </p:cNvPr>
          <p:cNvCxnSpPr>
            <a:cxnSpLocks/>
          </p:cNvCxnSpPr>
          <p:nvPr/>
        </p:nvCxnSpPr>
        <p:spPr>
          <a:xfrm>
            <a:off x="8561981" y="77492"/>
            <a:ext cx="0" cy="4253115"/>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05162B-3DD9-B243-9E00-A15D0FE22F36}"/>
              </a:ext>
            </a:extLst>
          </p:cNvPr>
          <p:cNvSpPr txBox="1"/>
          <p:nvPr/>
        </p:nvSpPr>
        <p:spPr>
          <a:xfrm rot="16200000">
            <a:off x="6550640" y="2778909"/>
            <a:ext cx="2765279" cy="400110"/>
          </a:xfrm>
          <a:prstGeom prst="rect">
            <a:avLst/>
          </a:prstGeom>
          <a:noFill/>
        </p:spPr>
        <p:txBody>
          <a:bodyPr wrap="square" rtlCol="0">
            <a:spAutoFit/>
          </a:bodyPr>
          <a:lstStyle/>
          <a:p>
            <a:r>
              <a:rPr lang="ru-RU" sz="2000" dirty="0"/>
              <a:t>Класс / </a:t>
            </a:r>
            <a:r>
              <a:rPr lang="de-DE" sz="2000" dirty="0"/>
              <a:t>Klasse</a:t>
            </a:r>
            <a:endParaRPr lang="en-DE" sz="1400" dirty="0"/>
          </a:p>
        </p:txBody>
      </p:sp>
      <p:pic>
        <p:nvPicPr>
          <p:cNvPr id="20" name="Picture 19" descr="A pink and white flag&#10;&#10;Description automatically generated with low confidence">
            <a:extLst>
              <a:ext uri="{FF2B5EF4-FFF2-40B4-BE49-F238E27FC236}">
                <a16:creationId xmlns:a16="http://schemas.microsoft.com/office/drawing/2014/main" id="{A1DA40AE-1DE3-014B-A2D1-1D401F00BAEE}"/>
              </a:ext>
            </a:extLst>
          </p:cNvPr>
          <p:cNvPicPr>
            <a:picLocks noChangeAspect="1"/>
          </p:cNvPicPr>
          <p:nvPr/>
        </p:nvPicPr>
        <p:blipFill>
          <a:blip r:embed="rId2"/>
          <a:stretch>
            <a:fillRect/>
          </a:stretch>
        </p:blipFill>
        <p:spPr>
          <a:xfrm rot="17600289">
            <a:off x="7643487" y="205265"/>
            <a:ext cx="1745402" cy="1715403"/>
          </a:xfrm>
          <a:prstGeom prst="rect">
            <a:avLst/>
          </a:prstGeom>
        </p:spPr>
      </p:pic>
      <p:pic>
        <p:nvPicPr>
          <p:cNvPr id="26" name="Picture 25" descr="Icon&#10;&#10;Description automatically generated">
            <a:extLst>
              <a:ext uri="{FF2B5EF4-FFF2-40B4-BE49-F238E27FC236}">
                <a16:creationId xmlns:a16="http://schemas.microsoft.com/office/drawing/2014/main" id="{75751168-9B5D-5B45-AF06-7A08D2881AF2}"/>
              </a:ext>
            </a:extLst>
          </p:cNvPr>
          <p:cNvPicPr>
            <a:picLocks noChangeAspect="1"/>
          </p:cNvPicPr>
          <p:nvPr/>
        </p:nvPicPr>
        <p:blipFill>
          <a:blip r:embed="rId3"/>
          <a:stretch>
            <a:fillRect/>
          </a:stretch>
        </p:blipFill>
        <p:spPr>
          <a:xfrm rot="16200000">
            <a:off x="5822784" y="4530069"/>
            <a:ext cx="1980205" cy="2227968"/>
          </a:xfrm>
          <a:prstGeom prst="rect">
            <a:avLst/>
          </a:prstGeom>
          <a:solidFill>
            <a:srgbClr val="FFFFFF">
              <a:shade val="85000"/>
            </a:srgbClr>
          </a:solidFill>
          <a:ln w="1460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7" name="TextBox 26">
            <a:extLst>
              <a:ext uri="{FF2B5EF4-FFF2-40B4-BE49-F238E27FC236}">
                <a16:creationId xmlns:a16="http://schemas.microsoft.com/office/drawing/2014/main" id="{BFD8F9C1-1434-6345-8D78-B34C91A46421}"/>
              </a:ext>
            </a:extLst>
          </p:cNvPr>
          <p:cNvSpPr txBox="1"/>
          <p:nvPr/>
        </p:nvSpPr>
        <p:spPr>
          <a:xfrm rot="16200000">
            <a:off x="6853587" y="4000859"/>
            <a:ext cx="4924781" cy="646331"/>
          </a:xfrm>
          <a:prstGeom prst="rect">
            <a:avLst/>
          </a:prstGeom>
          <a:noFill/>
        </p:spPr>
        <p:txBody>
          <a:bodyPr wrap="square" rtlCol="0">
            <a:spAutoFit/>
          </a:bodyPr>
          <a:lstStyle/>
          <a:p>
            <a:r>
              <a:rPr lang="en-DE" dirty="0"/>
              <a:t>P&lt;RUSPASSPORT&lt;LANG&lt;&lt;&lt;&lt;&lt;&lt;&lt;&lt;&lt;&lt;&lt;&lt;&lt;&lt;&lt;&lt;&lt;&lt;&lt;&lt;&lt;&lt;</a:t>
            </a:r>
          </a:p>
          <a:p>
            <a:r>
              <a:rPr lang="en-DE" dirty="0"/>
              <a:t>654718643918369000149173&lt;&lt;&lt;&lt;&lt;&lt;&lt;&lt;&lt;&lt;&lt;&lt;&lt;&lt;&lt;&lt;&lt;</a:t>
            </a:r>
          </a:p>
        </p:txBody>
      </p:sp>
      <p:sp>
        <p:nvSpPr>
          <p:cNvPr id="29" name="TextBox 28">
            <a:extLst>
              <a:ext uri="{FF2B5EF4-FFF2-40B4-BE49-F238E27FC236}">
                <a16:creationId xmlns:a16="http://schemas.microsoft.com/office/drawing/2014/main" id="{5DA306C5-CC7F-E243-A604-973AD35655FB}"/>
              </a:ext>
            </a:extLst>
          </p:cNvPr>
          <p:cNvSpPr txBox="1"/>
          <p:nvPr/>
        </p:nvSpPr>
        <p:spPr>
          <a:xfrm rot="16200000">
            <a:off x="4048192" y="2851028"/>
            <a:ext cx="2497934" cy="523220"/>
          </a:xfrm>
          <a:prstGeom prst="rect">
            <a:avLst/>
          </a:prstGeom>
          <a:noFill/>
        </p:spPr>
        <p:txBody>
          <a:bodyPr wrap="square" rtlCol="0">
            <a:spAutoFit/>
          </a:bodyPr>
          <a:lstStyle/>
          <a:p>
            <a:r>
              <a:rPr lang="ru-RU" sz="2800" b="1" dirty="0"/>
              <a:t>Паспорт</a:t>
            </a:r>
            <a:endParaRPr lang="en-DE" sz="1400" b="1" dirty="0"/>
          </a:p>
        </p:txBody>
      </p:sp>
      <p:pic>
        <p:nvPicPr>
          <p:cNvPr id="30" name="Picture 29" descr="Shape&#10;&#10;Description automatically generated with medium confidence">
            <a:extLst>
              <a:ext uri="{FF2B5EF4-FFF2-40B4-BE49-F238E27FC236}">
                <a16:creationId xmlns:a16="http://schemas.microsoft.com/office/drawing/2014/main" id="{1054A7B2-6CF8-BF42-BB79-8EE7D57B0E3F}"/>
              </a:ext>
            </a:extLst>
          </p:cNvPr>
          <p:cNvPicPr>
            <a:picLocks noChangeAspect="1"/>
          </p:cNvPicPr>
          <p:nvPr/>
        </p:nvPicPr>
        <p:blipFill>
          <a:blip r:embed="rId4">
            <a:alphaModFix amt="50000"/>
          </a:blip>
          <a:stretch>
            <a:fillRect/>
          </a:stretch>
        </p:blipFill>
        <p:spPr>
          <a:xfrm>
            <a:off x="256558" y="266221"/>
            <a:ext cx="4481132" cy="6245415"/>
          </a:xfrm>
          <a:prstGeom prst="rect">
            <a:avLst/>
          </a:prstGeom>
        </p:spPr>
      </p:pic>
      <p:sp>
        <p:nvSpPr>
          <p:cNvPr id="6" name="TextBox 5">
            <a:extLst>
              <a:ext uri="{FF2B5EF4-FFF2-40B4-BE49-F238E27FC236}">
                <a16:creationId xmlns:a16="http://schemas.microsoft.com/office/drawing/2014/main" id="{E27000E3-3CD9-4BCE-8186-FE897F77EA14}"/>
              </a:ext>
            </a:extLst>
          </p:cNvPr>
          <p:cNvSpPr txBox="1"/>
          <p:nvPr/>
        </p:nvSpPr>
        <p:spPr>
          <a:xfrm>
            <a:off x="467360" y="528321"/>
            <a:ext cx="4045113" cy="4247317"/>
          </a:xfrm>
          <a:prstGeom prst="rect">
            <a:avLst/>
          </a:prstGeom>
          <a:noFill/>
        </p:spPr>
        <p:txBody>
          <a:bodyPr wrap="square" rtlCol="0">
            <a:spAutoFit/>
          </a:bodyPr>
          <a:lstStyle/>
          <a:p>
            <a:r>
              <a:rPr lang="de-DE" dirty="0"/>
              <a:t>Liebe/r Nutzer/-in des Passes, </a:t>
            </a:r>
          </a:p>
          <a:p>
            <a:endParaRPr lang="de-DE" dirty="0"/>
          </a:p>
          <a:p>
            <a:r>
              <a:rPr lang="de-DE" dirty="0"/>
              <a:t>wir heißen dich herzlich willkommen </a:t>
            </a:r>
            <a:r>
              <a:rPr lang="en-GB" dirty="0"/>
              <a:t>auf den Seiten des</a:t>
            </a:r>
            <a:r>
              <a:rPr lang="de-DE" dirty="0"/>
              <a:t> Passes der sprachlichen Herausforderungen für Russischlerner/-innen. Dieser Pass wird dich auf deiner russischen Sprachlernreise begleiten und dich neue und spannende Situationen entdecken lassen, in denen du die russische Sprache anwenden und üben kannst. Im Namen aller mitwirkenden Professor/-innen, Lehrer/-innen und Student/-innen wünschen wir dir viel Spaß beim Meistern der sprachlichen Herausforderungen.</a:t>
            </a:r>
            <a:endParaRPr lang="en-DE" dirty="0"/>
          </a:p>
        </p:txBody>
      </p:sp>
      <p:sp>
        <p:nvSpPr>
          <p:cNvPr id="7" name="Footer Placeholder 6">
            <a:extLst>
              <a:ext uri="{FF2B5EF4-FFF2-40B4-BE49-F238E27FC236}">
                <a16:creationId xmlns:a16="http://schemas.microsoft.com/office/drawing/2014/main" id="{F2AE58F9-1355-4725-B11C-777A5299F251}"/>
              </a:ext>
            </a:extLst>
          </p:cNvPr>
          <p:cNvSpPr>
            <a:spLocks noGrp="1"/>
          </p:cNvSpPr>
          <p:nvPr>
            <p:ph type="ftr" sz="quarter" idx="11"/>
          </p:nvPr>
        </p:nvSpPr>
        <p:spPr>
          <a:xfrm>
            <a:off x="467360" y="5497902"/>
            <a:ext cx="4112689" cy="641996"/>
          </a:xfrm>
        </p:spPr>
        <p:txBody>
          <a:bodyPr/>
          <a:lstStyle/>
          <a:p>
            <a:pPr algn="just"/>
            <a:endParaRPr lang="de-DE" dirty="0">
              <a:solidFill>
                <a:schemeClr val="tx1"/>
              </a:solidFill>
            </a:endParaRPr>
          </a:p>
          <a:p>
            <a:pPr algn="just"/>
            <a:r>
              <a:rPr lang="de-DE" dirty="0">
                <a:solidFill>
                  <a:schemeClr val="tx1"/>
                </a:solidFill>
              </a:rPr>
              <a:t>                   Der Pass wurde an der </a:t>
            </a:r>
            <a:r>
              <a:rPr lang="de-DE" dirty="0" err="1">
                <a:solidFill>
                  <a:schemeClr val="tx1"/>
                </a:solidFill>
              </a:rPr>
              <a:t>Ruhr-Universität</a:t>
            </a:r>
            <a:r>
              <a:rPr lang="de-DE" dirty="0">
                <a:solidFill>
                  <a:schemeClr val="tx1"/>
                </a:solidFill>
              </a:rPr>
              <a:t> Bochum von Jun.-Prof. Dr. Anastasia </a:t>
            </a:r>
            <a:r>
              <a:rPr lang="de-DE" dirty="0" err="1">
                <a:solidFill>
                  <a:schemeClr val="tx1"/>
                </a:solidFill>
              </a:rPr>
              <a:t>Drackert</a:t>
            </a:r>
            <a:r>
              <a:rPr lang="de-DE" dirty="0">
                <a:solidFill>
                  <a:schemeClr val="tx1"/>
                </a:solidFill>
              </a:rPr>
              <a:t> und Kristina Propp entwickelt. Layout: Julia </a:t>
            </a:r>
            <a:r>
              <a:rPr lang="de-DE" dirty="0" err="1">
                <a:solidFill>
                  <a:schemeClr val="tx1"/>
                </a:solidFill>
              </a:rPr>
              <a:t>Ruleva</a:t>
            </a:r>
            <a:r>
              <a:rPr lang="de-DE" dirty="0">
                <a:solidFill>
                  <a:schemeClr val="tx1"/>
                </a:solidFill>
              </a:rPr>
              <a:t>. </a:t>
            </a:r>
          </a:p>
        </p:txBody>
      </p:sp>
      <p:pic>
        <p:nvPicPr>
          <p:cNvPr id="4" name="Picture 3">
            <a:extLst>
              <a:ext uri="{FF2B5EF4-FFF2-40B4-BE49-F238E27FC236}">
                <a16:creationId xmlns:a16="http://schemas.microsoft.com/office/drawing/2014/main" id="{BF68AB4B-B9E3-45D4-9CBD-EC671E59D6F3}"/>
              </a:ext>
            </a:extLst>
          </p:cNvPr>
          <p:cNvPicPr>
            <a:picLocks noChangeAspect="1"/>
          </p:cNvPicPr>
          <p:nvPr/>
        </p:nvPicPr>
        <p:blipFill>
          <a:blip r:embed="rId5"/>
          <a:stretch>
            <a:fillRect/>
          </a:stretch>
        </p:blipFill>
        <p:spPr>
          <a:xfrm>
            <a:off x="575093" y="5599514"/>
            <a:ext cx="621697" cy="219148"/>
          </a:xfrm>
          <a:prstGeom prst="rect">
            <a:avLst/>
          </a:prstGeom>
        </p:spPr>
      </p:pic>
    </p:spTree>
    <p:extLst>
      <p:ext uri="{BB962C8B-B14F-4D97-AF65-F5344CB8AC3E}">
        <p14:creationId xmlns:p14="http://schemas.microsoft.com/office/powerpoint/2010/main" val="6511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en-GB" dirty="0"/>
              <a:t>38</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de-DE" dirty="0"/>
              <a:t>39</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3" name="TextBox 12">
            <a:extLst>
              <a:ext uri="{FF2B5EF4-FFF2-40B4-BE49-F238E27FC236}">
                <a16:creationId xmlns:a16="http://schemas.microsoft.com/office/drawing/2014/main" id="{6DFAED92-9C90-6C4C-AB82-106C35D24F69}"/>
              </a:ext>
            </a:extLst>
          </p:cNvPr>
          <p:cNvSpPr txBox="1"/>
          <p:nvPr/>
        </p:nvSpPr>
        <p:spPr>
          <a:xfrm>
            <a:off x="5085648" y="463801"/>
            <a:ext cx="3997392" cy="738664"/>
          </a:xfrm>
          <a:prstGeom prst="rect">
            <a:avLst/>
          </a:prstGeom>
          <a:noFill/>
        </p:spPr>
        <p:txBody>
          <a:bodyPr wrap="square" rtlCol="0">
            <a:spAutoFit/>
          </a:bodyPr>
          <a:lstStyle/>
          <a:p>
            <a:pPr marL="342900" indent="-342900">
              <a:spcAft>
                <a:spcPts val="1200"/>
              </a:spcAft>
              <a:buFont typeface="+mj-lt"/>
              <a:buAutoNum type="arabicPeriod" startAt="5"/>
            </a:pPr>
            <a:r>
              <a:rPr lang="de-DE" sz="1400" dirty="0"/>
              <a:t>………………………………………………………………………………………………………………………………………………………………………………………………………………………………</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45699" y="2150460"/>
            <a:ext cx="3973210" cy="1107996"/>
          </a:xfrm>
          <a:prstGeom prst="rect">
            <a:avLst/>
          </a:prstGeom>
          <a:noFill/>
        </p:spPr>
        <p:txBody>
          <a:bodyPr wrap="square" rtlCol="0">
            <a:spAutoFit/>
          </a:bodyPr>
          <a:lstStyle/>
          <a:p>
            <a:pPr marL="342900" indent="-342900">
              <a:spcAft>
                <a:spcPts val="1200"/>
              </a:spcAft>
              <a:buFont typeface="+mj-lt"/>
              <a:buAutoNum type="arabicPeriod" startAt="13"/>
            </a:pPr>
            <a:endParaRPr lang="de-DE" sz="1400" dirty="0"/>
          </a:p>
          <a:p>
            <a:pPr marL="342900" indent="-342900">
              <a:spcAft>
                <a:spcPts val="1200"/>
              </a:spcAft>
              <a:buFont typeface="+mj-lt"/>
              <a:buAutoNum type="arabicPeriod" startAt="2"/>
            </a:pPr>
            <a:r>
              <a:rPr lang="de-DE" sz="1400" dirty="0"/>
              <a:t>………………………………………………………………………………………………………………………………………………………………………………………………………………………………</a:t>
            </a:r>
          </a:p>
        </p:txBody>
      </p:sp>
      <p:sp>
        <p:nvSpPr>
          <p:cNvPr id="16" name="TextBox 15">
            <a:extLst>
              <a:ext uri="{FF2B5EF4-FFF2-40B4-BE49-F238E27FC236}">
                <a16:creationId xmlns:a16="http://schemas.microsoft.com/office/drawing/2014/main" id="{EF207939-5C0D-D44F-A143-480856E95DE9}"/>
              </a:ext>
            </a:extLst>
          </p:cNvPr>
          <p:cNvSpPr txBox="1"/>
          <p:nvPr/>
        </p:nvSpPr>
        <p:spPr>
          <a:xfrm>
            <a:off x="160758" y="1109093"/>
            <a:ext cx="4023182" cy="1107996"/>
          </a:xfrm>
          <a:prstGeom prst="rect">
            <a:avLst/>
          </a:prstGeom>
          <a:noFill/>
        </p:spPr>
        <p:txBody>
          <a:bodyPr wrap="square" rtlCol="0">
            <a:spAutoFit/>
          </a:bodyPr>
          <a:lstStyle/>
          <a:p>
            <a:pPr marL="342900" indent="-342900">
              <a:spcAft>
                <a:spcPts val="1200"/>
              </a:spcAft>
              <a:buFont typeface="+mj-lt"/>
              <a:buAutoNum type="arabicPeriod" startAt="12"/>
            </a:pPr>
            <a:endParaRPr lang="de-DE" sz="1400" dirty="0">
              <a:solidFill>
                <a:srgbClr val="000000"/>
              </a:solidFill>
              <a:effectLst/>
            </a:endParaRPr>
          </a:p>
          <a:p>
            <a:pPr marL="342900" indent="-342900">
              <a:spcAft>
                <a:spcPts val="1200"/>
              </a:spcAft>
              <a:buFont typeface="+mj-lt"/>
              <a:buAutoNum type="arabicPeriod"/>
            </a:pPr>
            <a:r>
              <a:rPr lang="de-DE" sz="1400" dirty="0">
                <a:solidFill>
                  <a:srgbClr val="000000"/>
                </a:solidFill>
                <a:effectLst/>
              </a:rPr>
              <a:t>………………………………………………………………………………………………………………………………………………………………………………………………………………………………</a:t>
            </a:r>
          </a:p>
        </p:txBody>
      </p:sp>
      <p:sp>
        <p:nvSpPr>
          <p:cNvPr id="17" name="TextBox 16">
            <a:extLst>
              <a:ext uri="{FF2B5EF4-FFF2-40B4-BE49-F238E27FC236}">
                <a16:creationId xmlns:a16="http://schemas.microsoft.com/office/drawing/2014/main" id="{6B9F79BE-55AB-334F-8732-91E3E8767B0D}"/>
              </a:ext>
            </a:extLst>
          </p:cNvPr>
          <p:cNvSpPr txBox="1"/>
          <p:nvPr/>
        </p:nvSpPr>
        <p:spPr>
          <a:xfrm>
            <a:off x="145699" y="4291019"/>
            <a:ext cx="3892026" cy="1477328"/>
          </a:xfrm>
          <a:prstGeom prst="rect">
            <a:avLst/>
          </a:prstGeom>
          <a:noFill/>
        </p:spPr>
        <p:txBody>
          <a:bodyPr wrap="square" rtlCol="0">
            <a:spAutoFit/>
          </a:bodyPr>
          <a:lstStyle/>
          <a:p>
            <a:pPr marL="342900" indent="-342900">
              <a:spcAft>
                <a:spcPts val="1200"/>
              </a:spcAft>
              <a:buFont typeface="+mj-lt"/>
              <a:buAutoNum type="arabicPeriod" startAt="15"/>
            </a:pPr>
            <a:endParaRPr lang="de-DE" sz="1400" dirty="0"/>
          </a:p>
          <a:p>
            <a:pPr marL="342900" indent="-342900">
              <a:spcAft>
                <a:spcPts val="1200"/>
              </a:spcAft>
              <a:buFont typeface="+mj-lt"/>
              <a:buAutoNum type="arabicPeriod" startAt="4"/>
            </a:pPr>
            <a:r>
              <a:rPr lang="en-GB" sz="1400" dirty="0"/>
              <a:t>................................................................................................................................................................................................................................</a:t>
            </a:r>
            <a:r>
              <a:rPr lang="de-DE" sz="1400" dirty="0"/>
              <a:t>.</a:t>
            </a:r>
          </a:p>
          <a:p>
            <a:pPr marL="342900" indent="-342900">
              <a:spcAft>
                <a:spcPts val="1200"/>
              </a:spcAft>
              <a:buFont typeface="+mj-lt"/>
              <a:buAutoNum type="arabicPeriod" startAt="4"/>
            </a:pP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34197" y="3224114"/>
            <a:ext cx="3952033" cy="1107996"/>
          </a:xfrm>
          <a:prstGeom prst="rect">
            <a:avLst/>
          </a:prstGeom>
          <a:noFill/>
        </p:spPr>
        <p:txBody>
          <a:bodyPr wrap="square" rtlCol="0">
            <a:spAutoFit/>
          </a:bodyPr>
          <a:lstStyle/>
          <a:p>
            <a:pPr marL="342900" indent="-342900">
              <a:spcAft>
                <a:spcPts val="1200"/>
              </a:spcAft>
              <a:buFont typeface="+mj-lt"/>
              <a:buAutoNum type="arabicPeriod" startAt="14"/>
            </a:pPr>
            <a:endParaRPr lang="de-DE" sz="1400" dirty="0"/>
          </a:p>
          <a:p>
            <a:pPr marL="342900" indent="-342900">
              <a:spcAft>
                <a:spcPts val="1200"/>
              </a:spcAft>
              <a:buFont typeface="+mj-lt"/>
              <a:buAutoNum type="arabicPeriod" startAt="3"/>
            </a:pPr>
            <a:r>
              <a:rPr lang="en-GB" sz="1400" dirty="0"/>
              <a:t>……………………………………………………………………………………………………………………………………………………………………………………………………………………………..</a:t>
            </a:r>
            <a:endParaRPr lang="de-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3" y="1080236"/>
            <a:ext cx="3997391" cy="1107996"/>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6"/>
            </a:pPr>
            <a:r>
              <a:rPr lang="en-GB" sz="1400" dirty="0"/>
              <a:t>………………………………………………………………………………………………………………………………………………………………….…………………………………………………………..</a:t>
            </a:r>
            <a:endParaRPr lang="de-DE" sz="1400" dirty="0"/>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38609" y="1456887"/>
            <a:ext cx="919692" cy="893564"/>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7725" y="2453376"/>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24618" y="3469624"/>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29177" y="4573093"/>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56536" y="438538"/>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56536" y="1474853"/>
            <a:ext cx="920576" cy="890093"/>
          </a:xfrm>
          <a:prstGeom prst="rect">
            <a:avLst/>
          </a:prstGeom>
        </p:spPr>
      </p:pic>
      <p:sp>
        <p:nvSpPr>
          <p:cNvPr id="26" name="TextBox 25">
            <a:extLst>
              <a:ext uri="{FF2B5EF4-FFF2-40B4-BE49-F238E27FC236}">
                <a16:creationId xmlns:a16="http://schemas.microsoft.com/office/drawing/2014/main" id="{236F1BE2-1130-4DAA-8883-5D6FF44FC0C1}"/>
              </a:ext>
            </a:extLst>
          </p:cNvPr>
          <p:cNvSpPr txBox="1"/>
          <p:nvPr/>
        </p:nvSpPr>
        <p:spPr>
          <a:xfrm>
            <a:off x="237067" y="192178"/>
            <a:ext cx="4079265" cy="954107"/>
          </a:xfrm>
          <a:prstGeom prst="rect">
            <a:avLst/>
          </a:prstGeom>
          <a:noFill/>
        </p:spPr>
        <p:txBody>
          <a:bodyPr wrap="square" rtlCol="0">
            <a:spAutoFit/>
          </a:bodyPr>
          <a:lstStyle/>
          <a:p>
            <a:pPr algn="ctr"/>
            <a:r>
              <a:rPr lang="en-GB" sz="2800" b="1" dirty="0">
                <a:latin typeface="DIN Alternate" panose="020B0500000000000000" pitchFamily="34" charset="77"/>
              </a:rPr>
              <a:t>Schlage </a:t>
            </a:r>
            <a:r>
              <a:rPr lang="en-GB" sz="2800" b="1" dirty="0" err="1">
                <a:latin typeface="DIN Alternate" panose="020B0500000000000000" pitchFamily="34" charset="77"/>
              </a:rPr>
              <a:t>weitere</a:t>
            </a:r>
            <a:r>
              <a:rPr lang="en-GB" sz="2800" b="1" dirty="0">
                <a:latin typeface="DIN Alternate" panose="020B0500000000000000" pitchFamily="34" charset="77"/>
              </a:rPr>
              <a:t> </a:t>
            </a:r>
            <a:r>
              <a:rPr lang="en-GB" sz="2800" b="1" dirty="0" err="1">
                <a:latin typeface="DIN Alternate" panose="020B0500000000000000" pitchFamily="34" charset="77"/>
              </a:rPr>
              <a:t>Herausforderungen</a:t>
            </a:r>
            <a:r>
              <a:rPr lang="en-GB" sz="2800" b="1" dirty="0">
                <a:latin typeface="DIN Alternate" panose="020B0500000000000000" pitchFamily="34" charset="77"/>
              </a:rPr>
              <a:t> </a:t>
            </a:r>
            <a:r>
              <a:rPr lang="en-GB" sz="2800" b="1" dirty="0" err="1">
                <a:latin typeface="DIN Alternate" panose="020B0500000000000000" pitchFamily="34" charset="77"/>
              </a:rPr>
              <a:t>vor</a:t>
            </a:r>
            <a:endParaRPr lang="en-DE" b="1" dirty="0">
              <a:latin typeface="DIN Alternate" panose="020B0500000000000000" pitchFamily="34" charset="77"/>
            </a:endParaRPr>
          </a:p>
        </p:txBody>
      </p:sp>
      <p:sp>
        <p:nvSpPr>
          <p:cNvPr id="28" name="TextBox 27">
            <a:extLst>
              <a:ext uri="{FF2B5EF4-FFF2-40B4-BE49-F238E27FC236}">
                <a16:creationId xmlns:a16="http://schemas.microsoft.com/office/drawing/2014/main" id="{B2D5302E-3D6D-40F8-8B2A-D219805676DD}"/>
              </a:ext>
            </a:extLst>
          </p:cNvPr>
          <p:cNvSpPr txBox="1"/>
          <p:nvPr/>
        </p:nvSpPr>
        <p:spPr>
          <a:xfrm>
            <a:off x="5100846" y="2131193"/>
            <a:ext cx="3997391" cy="1107996"/>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7"/>
            </a:pPr>
            <a:r>
              <a:rPr lang="en-GB" sz="1400" dirty="0"/>
              <a:t>………………………………………………………………………………………………………………………………………………………………….…………………………………………………………..</a:t>
            </a:r>
            <a:endParaRPr lang="de-DE" sz="1400" dirty="0"/>
          </a:p>
        </p:txBody>
      </p:sp>
      <p:sp>
        <p:nvSpPr>
          <p:cNvPr id="29" name="TextBox 28">
            <a:extLst>
              <a:ext uri="{FF2B5EF4-FFF2-40B4-BE49-F238E27FC236}">
                <a16:creationId xmlns:a16="http://schemas.microsoft.com/office/drawing/2014/main" id="{055B4BDC-A3FE-4AC6-B4F4-EDA273A4099B}"/>
              </a:ext>
            </a:extLst>
          </p:cNvPr>
          <p:cNvSpPr txBox="1"/>
          <p:nvPr/>
        </p:nvSpPr>
        <p:spPr>
          <a:xfrm>
            <a:off x="5058592" y="3191729"/>
            <a:ext cx="3997391" cy="1107996"/>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8"/>
            </a:pPr>
            <a:r>
              <a:rPr lang="en-GB" sz="1400" dirty="0"/>
              <a:t>………………………………………………………………………………………………………………………………………………………………….…………………………………………………………..</a:t>
            </a:r>
            <a:endParaRPr lang="de-DE" sz="1400" dirty="0"/>
          </a:p>
        </p:txBody>
      </p:sp>
      <p:sp>
        <p:nvSpPr>
          <p:cNvPr id="30" name="TextBox 29">
            <a:extLst>
              <a:ext uri="{FF2B5EF4-FFF2-40B4-BE49-F238E27FC236}">
                <a16:creationId xmlns:a16="http://schemas.microsoft.com/office/drawing/2014/main" id="{670A6260-9A92-4CD8-A6E2-F29DFDC4BB13}"/>
              </a:ext>
            </a:extLst>
          </p:cNvPr>
          <p:cNvSpPr txBox="1"/>
          <p:nvPr/>
        </p:nvSpPr>
        <p:spPr>
          <a:xfrm>
            <a:off x="5085649" y="4281302"/>
            <a:ext cx="3997391" cy="1107996"/>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9"/>
            </a:pPr>
            <a:r>
              <a:rPr lang="en-GB" sz="1400" dirty="0"/>
              <a:t>………………………………………………………………………………………………………………………………………………………………….…………………………………………………………..</a:t>
            </a:r>
            <a:endParaRPr lang="de-DE" sz="1400" dirty="0"/>
          </a:p>
        </p:txBody>
      </p:sp>
      <p:pic>
        <p:nvPicPr>
          <p:cNvPr id="11" name="Picture 10">
            <a:extLst>
              <a:ext uri="{FF2B5EF4-FFF2-40B4-BE49-F238E27FC236}">
                <a16:creationId xmlns:a16="http://schemas.microsoft.com/office/drawing/2014/main" id="{D46D2A6B-A8E2-48DE-AC43-B87604A0A44E}"/>
              </a:ext>
            </a:extLst>
          </p:cNvPr>
          <p:cNvPicPr>
            <a:picLocks noChangeAspect="1"/>
          </p:cNvPicPr>
          <p:nvPr/>
        </p:nvPicPr>
        <p:blipFill>
          <a:blip r:embed="rId6"/>
          <a:stretch>
            <a:fillRect/>
          </a:stretch>
        </p:blipFill>
        <p:spPr>
          <a:xfrm>
            <a:off x="8956536" y="2516966"/>
            <a:ext cx="920576" cy="890093"/>
          </a:xfrm>
          <a:prstGeom prst="rect">
            <a:avLst/>
          </a:prstGeom>
        </p:spPr>
      </p:pic>
      <p:pic>
        <p:nvPicPr>
          <p:cNvPr id="23" name="Picture 22">
            <a:extLst>
              <a:ext uri="{FF2B5EF4-FFF2-40B4-BE49-F238E27FC236}">
                <a16:creationId xmlns:a16="http://schemas.microsoft.com/office/drawing/2014/main" id="{45EEA101-C71E-48F6-9FB1-17A3D87B3E67}"/>
              </a:ext>
            </a:extLst>
          </p:cNvPr>
          <p:cNvPicPr>
            <a:picLocks noChangeAspect="1"/>
          </p:cNvPicPr>
          <p:nvPr/>
        </p:nvPicPr>
        <p:blipFill>
          <a:blip r:embed="rId6"/>
          <a:stretch>
            <a:fillRect/>
          </a:stretch>
        </p:blipFill>
        <p:spPr>
          <a:xfrm>
            <a:off x="8956536" y="3598201"/>
            <a:ext cx="920576" cy="890093"/>
          </a:xfrm>
          <a:prstGeom prst="rect">
            <a:avLst/>
          </a:prstGeom>
        </p:spPr>
      </p:pic>
      <p:pic>
        <p:nvPicPr>
          <p:cNvPr id="33" name="Picture 32">
            <a:extLst>
              <a:ext uri="{FF2B5EF4-FFF2-40B4-BE49-F238E27FC236}">
                <a16:creationId xmlns:a16="http://schemas.microsoft.com/office/drawing/2014/main" id="{A255C0A1-89CA-4890-BD7F-57ECB45381C8}"/>
              </a:ext>
            </a:extLst>
          </p:cNvPr>
          <p:cNvPicPr>
            <a:picLocks noChangeAspect="1"/>
          </p:cNvPicPr>
          <p:nvPr/>
        </p:nvPicPr>
        <p:blipFill>
          <a:blip r:embed="rId5"/>
          <a:stretch>
            <a:fillRect/>
          </a:stretch>
        </p:blipFill>
        <p:spPr>
          <a:xfrm>
            <a:off x="8956536" y="4661310"/>
            <a:ext cx="920576" cy="890093"/>
          </a:xfrm>
          <a:prstGeom prst="rect">
            <a:avLst/>
          </a:prstGeom>
        </p:spPr>
      </p:pic>
    </p:spTree>
    <p:extLst>
      <p:ext uri="{BB962C8B-B14F-4D97-AF65-F5344CB8AC3E}">
        <p14:creationId xmlns:p14="http://schemas.microsoft.com/office/powerpoint/2010/main" val="348020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en-GB" dirty="0"/>
              <a:t>40</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en-GB" dirty="0"/>
              <a:t>41</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6" name="TextBox 15">
            <a:extLst>
              <a:ext uri="{FF2B5EF4-FFF2-40B4-BE49-F238E27FC236}">
                <a16:creationId xmlns:a16="http://schemas.microsoft.com/office/drawing/2014/main" id="{EF207939-5C0D-D44F-A143-480856E95DE9}"/>
              </a:ext>
            </a:extLst>
          </p:cNvPr>
          <p:cNvSpPr txBox="1"/>
          <p:nvPr/>
        </p:nvSpPr>
        <p:spPr>
          <a:xfrm>
            <a:off x="293149" y="912866"/>
            <a:ext cx="4515917" cy="5229573"/>
          </a:xfrm>
          <a:prstGeom prst="rect">
            <a:avLst/>
          </a:prstGeom>
          <a:noFill/>
        </p:spPr>
        <p:txBody>
          <a:bodyPr wrap="square" rtlCol="0">
            <a:spAutoFit/>
          </a:bodyPr>
          <a:lstStyle/>
          <a:p>
            <a:pPr>
              <a:lnSpc>
                <a:spcPct val="150000"/>
              </a:lnSpc>
              <a:spcAft>
                <a:spcPts val="1200"/>
              </a:spcAft>
            </a:pPr>
            <a:r>
              <a:rPr lang="de-DE" sz="1400" dirty="0">
                <a:solidFill>
                  <a:srgbClr val="000000"/>
                </a:solidFill>
                <a:effectLs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6" name="TextBox 25">
            <a:extLst>
              <a:ext uri="{FF2B5EF4-FFF2-40B4-BE49-F238E27FC236}">
                <a16:creationId xmlns:a16="http://schemas.microsoft.com/office/drawing/2014/main" id="{236F1BE2-1130-4DAA-8883-5D6FF44FC0C1}"/>
              </a:ext>
            </a:extLst>
          </p:cNvPr>
          <p:cNvSpPr txBox="1"/>
          <p:nvPr/>
        </p:nvSpPr>
        <p:spPr>
          <a:xfrm>
            <a:off x="237067" y="192178"/>
            <a:ext cx="4079265" cy="523220"/>
          </a:xfrm>
          <a:prstGeom prst="rect">
            <a:avLst/>
          </a:prstGeom>
          <a:noFill/>
        </p:spPr>
        <p:txBody>
          <a:bodyPr wrap="square" rtlCol="0">
            <a:spAutoFit/>
          </a:bodyPr>
          <a:lstStyle/>
          <a:p>
            <a:pPr algn="ctr"/>
            <a:r>
              <a:rPr lang="en-GB" sz="2800" b="1" dirty="0" err="1">
                <a:latin typeface="DIN Alternate" panose="020B0500000000000000" pitchFamily="34" charset="77"/>
              </a:rPr>
              <a:t>Kommentare</a:t>
            </a:r>
            <a:endParaRPr lang="en-DE" b="1" dirty="0">
              <a:latin typeface="DIN Alternate" panose="020B0500000000000000" pitchFamily="34" charset="77"/>
            </a:endParaRPr>
          </a:p>
        </p:txBody>
      </p:sp>
      <p:pic>
        <p:nvPicPr>
          <p:cNvPr id="4" name="Picture 3">
            <a:extLst>
              <a:ext uri="{FF2B5EF4-FFF2-40B4-BE49-F238E27FC236}">
                <a16:creationId xmlns:a16="http://schemas.microsoft.com/office/drawing/2014/main" id="{179065B9-417D-46E9-BA0B-207271B68B6F}"/>
              </a:ext>
            </a:extLst>
          </p:cNvPr>
          <p:cNvPicPr>
            <a:picLocks noChangeAspect="1"/>
          </p:cNvPicPr>
          <p:nvPr/>
        </p:nvPicPr>
        <p:blipFill>
          <a:blip r:embed="rId3"/>
          <a:stretch>
            <a:fillRect/>
          </a:stretch>
        </p:blipFill>
        <p:spPr>
          <a:xfrm>
            <a:off x="774249" y="1497739"/>
            <a:ext cx="3542083" cy="3859102"/>
          </a:xfrm>
          <a:prstGeom prst="rect">
            <a:avLst/>
          </a:prstGeom>
        </p:spPr>
      </p:pic>
      <p:sp>
        <p:nvSpPr>
          <p:cNvPr id="32" name="TextBox 31">
            <a:extLst>
              <a:ext uri="{FF2B5EF4-FFF2-40B4-BE49-F238E27FC236}">
                <a16:creationId xmlns:a16="http://schemas.microsoft.com/office/drawing/2014/main" id="{8A0AF186-01C9-4FD6-BE35-2337989ECDBA}"/>
              </a:ext>
            </a:extLst>
          </p:cNvPr>
          <p:cNvSpPr txBox="1"/>
          <p:nvPr/>
        </p:nvSpPr>
        <p:spPr>
          <a:xfrm>
            <a:off x="5153016" y="325439"/>
            <a:ext cx="4515917" cy="5875904"/>
          </a:xfrm>
          <a:prstGeom prst="rect">
            <a:avLst/>
          </a:prstGeom>
          <a:noFill/>
        </p:spPr>
        <p:txBody>
          <a:bodyPr wrap="square" rtlCol="0">
            <a:spAutoFit/>
          </a:bodyPr>
          <a:lstStyle/>
          <a:p>
            <a:pPr>
              <a:lnSpc>
                <a:spcPct val="150000"/>
              </a:lnSpc>
              <a:spcAft>
                <a:spcPts val="1200"/>
              </a:spcAft>
            </a:pPr>
            <a:r>
              <a:rPr lang="de-DE" sz="1400" dirty="0">
                <a:solidFill>
                  <a:srgbClr val="000000"/>
                </a:solidFill>
                <a:effectLs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9528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8D2AB2-A8F8-A34B-98BA-8403D235E357}"/>
              </a:ext>
            </a:extLst>
          </p:cNvPr>
          <p:cNvSpPr/>
          <p:nvPr/>
        </p:nvSpPr>
        <p:spPr>
          <a:xfrm>
            <a:off x="4953000" y="0"/>
            <a:ext cx="4953000" cy="6858000"/>
          </a:xfrm>
          <a:prstGeom prst="rect">
            <a:avLst/>
          </a:prstGeom>
          <a:solidFill>
            <a:srgbClr val="E8E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0" name="Picture 29" descr="Shape&#10;&#10;Description automatically generated with medium confidence">
            <a:extLst>
              <a:ext uri="{FF2B5EF4-FFF2-40B4-BE49-F238E27FC236}">
                <a16:creationId xmlns:a16="http://schemas.microsoft.com/office/drawing/2014/main" id="{1054A7B2-6CF8-BF42-BB79-8EE7D57B0E3F}"/>
              </a:ext>
            </a:extLst>
          </p:cNvPr>
          <p:cNvPicPr>
            <a:picLocks noChangeAspect="1"/>
          </p:cNvPicPr>
          <p:nvPr/>
        </p:nvPicPr>
        <p:blipFill>
          <a:blip r:embed="rId2">
            <a:alphaModFix amt="50000"/>
          </a:blip>
          <a:stretch>
            <a:fillRect/>
          </a:stretch>
        </p:blipFill>
        <p:spPr>
          <a:xfrm>
            <a:off x="256558" y="266221"/>
            <a:ext cx="4481132" cy="6245415"/>
          </a:xfrm>
          <a:prstGeom prst="rect">
            <a:avLst/>
          </a:prstGeom>
        </p:spPr>
      </p:pic>
    </p:spTree>
    <p:extLst>
      <p:ext uri="{BB962C8B-B14F-4D97-AF65-F5344CB8AC3E}">
        <p14:creationId xmlns:p14="http://schemas.microsoft.com/office/powerpoint/2010/main" val="163449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301686" cy="369332"/>
          </a:xfrm>
          <a:prstGeom prst="rect">
            <a:avLst/>
          </a:prstGeom>
          <a:noFill/>
        </p:spPr>
        <p:txBody>
          <a:bodyPr wrap="none" rtlCol="0">
            <a:spAutoFit/>
          </a:bodyPr>
          <a:lstStyle/>
          <a:p>
            <a:r>
              <a:rPr lang="en-DE" dirty="0"/>
              <a:t>4</a:t>
            </a:r>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301686" cy="369332"/>
          </a:xfrm>
          <a:prstGeom prst="rect">
            <a:avLst/>
          </a:prstGeom>
          <a:noFill/>
        </p:spPr>
        <p:txBody>
          <a:bodyPr wrap="none" rtlCol="0">
            <a:spAutoFit/>
          </a:bodyPr>
          <a:lstStyle/>
          <a:p>
            <a:r>
              <a:rPr lang="en-DE" dirty="0"/>
              <a:t>5</a:t>
            </a:r>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6" name="TextBox 5">
            <a:extLst>
              <a:ext uri="{FF2B5EF4-FFF2-40B4-BE49-F238E27FC236}">
                <a16:creationId xmlns:a16="http://schemas.microsoft.com/office/drawing/2014/main" id="{8666CD08-64E7-4B5F-9809-0BFF421F318D}"/>
              </a:ext>
            </a:extLst>
          </p:cNvPr>
          <p:cNvSpPr txBox="1"/>
          <p:nvPr/>
        </p:nvSpPr>
        <p:spPr>
          <a:xfrm>
            <a:off x="299803" y="307299"/>
            <a:ext cx="4414604" cy="6124754"/>
          </a:xfrm>
          <a:prstGeom prst="rect">
            <a:avLst/>
          </a:prstGeom>
          <a:noFill/>
        </p:spPr>
        <p:txBody>
          <a:bodyPr wrap="square" rtlCol="0">
            <a:spAutoFit/>
          </a:bodyPr>
          <a:lstStyle/>
          <a:p>
            <a:r>
              <a:rPr lang="de-DE" sz="1600" b="1" dirty="0">
                <a:solidFill>
                  <a:srgbClr val="000000"/>
                </a:solidFill>
                <a:effectLst/>
                <a:latin typeface="Calibri" panose="020F0502020204030204" pitchFamily="34" charset="0"/>
              </a:rPr>
              <a:t>Warum sollst du dich sprachlichen Herausforderungen </a:t>
            </a:r>
            <a:r>
              <a:rPr lang="de-DE" sz="1600" b="1" dirty="0">
                <a:solidFill>
                  <a:srgbClr val="000000"/>
                </a:solidFill>
                <a:latin typeface="Calibri" panose="020F0502020204030204" pitchFamily="34" charset="0"/>
              </a:rPr>
              <a:t>stellen</a:t>
            </a:r>
            <a:r>
              <a:rPr lang="de-DE" sz="1600" b="1" dirty="0">
                <a:solidFill>
                  <a:srgbClr val="000000"/>
                </a:solidFill>
                <a:effectLst/>
                <a:latin typeface="Calibri" panose="020F0502020204030204" pitchFamily="34" charset="0"/>
              </a:rPr>
              <a:t>?</a:t>
            </a:r>
          </a:p>
          <a:p>
            <a:endParaRPr lang="de-DE" sz="800" dirty="0">
              <a:solidFill>
                <a:srgbClr val="000000"/>
              </a:solidFill>
              <a:effectLst/>
              <a:latin typeface="Calibri" panose="020F0502020204030204" pitchFamily="34" charset="0"/>
            </a:endParaRPr>
          </a:p>
          <a:p>
            <a:r>
              <a:rPr lang="de-DE" sz="1600" dirty="0">
                <a:solidFill>
                  <a:srgbClr val="000000"/>
                </a:solidFill>
                <a:effectLst/>
                <a:latin typeface="Calibri" panose="020F0502020204030204" pitchFamily="34" charset="0"/>
              </a:rPr>
              <a:t>Sprachliche Herausforderungen sind authentische Kommunikationssituationen im Alltag, die für den/die Sprachenlerner/-in eine Herausforderung darstellen. Auf viele Menschen können solche Situationen bereits einschüchternd wirken und Stress auslösen, da das Meistern dieser Herausforderungen immer mit dem Eingehen von Risiken verbunden ist, wie z. B. Fehler zu machen, missverstanden zu werden, sein Gegenüber nicht zu verstehen, eine andere Identität anzunehmen etc. Die Folge ist das Vermeiden solcher Kommunikationssituationen und das Verbleiben in der Komfortzone, indem auf die dominante (Mutter-)Sprache zurückgegriffen wird. Auf diese Weise werden zahlreiche Möglichkeiten, sich sprachlich weiterzuentwickeln und auszuleben verpasst. Der Pass zeigt verschiedene Gelegenheiten auf, in denen </a:t>
            </a:r>
            <a:r>
              <a:rPr lang="de-DE" sz="1600" dirty="0">
                <a:solidFill>
                  <a:srgbClr val="000000"/>
                </a:solidFill>
                <a:latin typeface="Calibri" panose="020F0502020204030204" pitchFamily="34" charset="0"/>
              </a:rPr>
              <a:t>du</a:t>
            </a:r>
            <a:r>
              <a:rPr lang="de-DE" sz="1600" dirty="0">
                <a:solidFill>
                  <a:srgbClr val="000000"/>
                </a:solidFill>
                <a:effectLst/>
                <a:latin typeface="Calibri" panose="020F0502020204030204" pitchFamily="34" charset="0"/>
              </a:rPr>
              <a:t> die russische Sprache im Alltag nutzen kannst. Vor allem verfolgt er aber das Ziel, </a:t>
            </a:r>
            <a:r>
              <a:rPr lang="de-DE" sz="1600" dirty="0">
                <a:solidFill>
                  <a:srgbClr val="000000"/>
                </a:solidFill>
                <a:latin typeface="Calibri" panose="020F0502020204030204" pitchFamily="34" charset="0"/>
              </a:rPr>
              <a:t>dir</a:t>
            </a:r>
            <a:r>
              <a:rPr lang="de-DE" sz="1600" dirty="0">
                <a:solidFill>
                  <a:srgbClr val="000000"/>
                </a:solidFill>
                <a:effectLst/>
                <a:latin typeface="Calibri" panose="020F0502020204030204" pitchFamily="34" charset="0"/>
              </a:rPr>
              <a:t> die Angst zu nehmen, sich sprachlichen Herausforderungen </a:t>
            </a:r>
            <a:r>
              <a:rPr lang="de-DE" sz="1600" dirty="0">
                <a:solidFill>
                  <a:srgbClr val="000000"/>
                </a:solidFill>
                <a:latin typeface="Calibri" panose="020F0502020204030204" pitchFamily="34" charset="0"/>
              </a:rPr>
              <a:t>zu stellen</a:t>
            </a:r>
            <a:r>
              <a:rPr lang="de-DE" sz="1600" dirty="0">
                <a:solidFill>
                  <a:srgbClr val="000000"/>
                </a:solidFill>
                <a:effectLst/>
                <a:latin typeface="Calibri" panose="020F0502020204030204" pitchFamily="34" charset="0"/>
              </a:rPr>
              <a:t>.</a:t>
            </a:r>
            <a:endParaRPr lang="en-DE" sz="1600" dirty="0"/>
          </a:p>
        </p:txBody>
      </p:sp>
      <p:sp>
        <p:nvSpPr>
          <p:cNvPr id="7" name="TextBox 6">
            <a:extLst>
              <a:ext uri="{FF2B5EF4-FFF2-40B4-BE49-F238E27FC236}">
                <a16:creationId xmlns:a16="http://schemas.microsoft.com/office/drawing/2014/main" id="{42A35A28-3E80-42B5-822D-64A16ACC0722}"/>
              </a:ext>
            </a:extLst>
          </p:cNvPr>
          <p:cNvSpPr txBox="1"/>
          <p:nvPr/>
        </p:nvSpPr>
        <p:spPr>
          <a:xfrm>
            <a:off x="4953001" y="307299"/>
            <a:ext cx="4803474" cy="6135013"/>
          </a:xfrm>
          <a:prstGeom prst="rect">
            <a:avLst/>
          </a:prstGeom>
          <a:noFill/>
        </p:spPr>
        <p:txBody>
          <a:bodyPr wrap="square" rtlCol="0">
            <a:spAutoFit/>
          </a:bodyPr>
          <a:lstStyle/>
          <a:p>
            <a:pPr marL="228600">
              <a:spcBef>
                <a:spcPts val="0"/>
              </a:spcBef>
              <a:spcAft>
                <a:spcPts val="800"/>
              </a:spcAft>
            </a:pPr>
            <a:r>
              <a:rPr lang="de-DE" sz="1600" b="1" dirty="0">
                <a:solidFill>
                  <a:srgbClr val="000000"/>
                </a:solidFill>
                <a:effectLst/>
                <a:latin typeface="Calibri" panose="020F0502020204030204" pitchFamily="34" charset="0"/>
              </a:rPr>
              <a:t>Regeln zur Nutzung</a:t>
            </a:r>
            <a:endParaRPr lang="de-DE" sz="1600" b="1" dirty="0"/>
          </a:p>
          <a:p>
            <a:pPr marL="228600">
              <a:spcBef>
                <a:spcPts val="0"/>
              </a:spcBef>
              <a:spcAft>
                <a:spcPts val="800"/>
              </a:spcAft>
            </a:pPr>
            <a:r>
              <a:rPr lang="de-DE" sz="1200" dirty="0">
                <a:solidFill>
                  <a:srgbClr val="000000"/>
                </a:solidFill>
                <a:effectLst/>
                <a:latin typeface="Calibri" panose="020F0502020204030204" pitchFamily="34" charset="0"/>
              </a:rPr>
              <a:t>Gehe so viele sprachliche Herausforderungen aus der Liste in diesem Pass wie möglich ein. </a:t>
            </a:r>
            <a:r>
              <a:rPr lang="de-DE" sz="1200" dirty="0">
                <a:solidFill>
                  <a:srgbClr val="000000"/>
                </a:solidFill>
                <a:latin typeface="Calibri" panose="020F0502020204030204" pitchFamily="34" charset="0"/>
              </a:rPr>
              <a:t>Du</a:t>
            </a:r>
            <a:r>
              <a:rPr lang="de-DE" sz="1200" dirty="0">
                <a:solidFill>
                  <a:srgbClr val="000000"/>
                </a:solidFill>
                <a:effectLst/>
                <a:latin typeface="Calibri" panose="020F0502020204030204" pitchFamily="34" charset="0"/>
              </a:rPr>
              <a:t> kannst </a:t>
            </a:r>
            <a:r>
              <a:rPr lang="de-DE" sz="1200" dirty="0">
                <a:solidFill>
                  <a:srgbClr val="000000"/>
                </a:solidFill>
                <a:latin typeface="Calibri" panose="020F0502020204030204" pitchFamily="34" charset="0"/>
              </a:rPr>
              <a:t>d</a:t>
            </a:r>
            <a:r>
              <a:rPr lang="de-DE" sz="1200" dirty="0">
                <a:solidFill>
                  <a:srgbClr val="000000"/>
                </a:solidFill>
                <a:effectLst/>
                <a:latin typeface="Calibri" panose="020F0502020204030204" pitchFamily="34" charset="0"/>
              </a:rPr>
              <a:t>ich dabei sogar fotografieren oder filmen, um die Erfahrung später z. B. mit Mitschüler/-innen in der Klasse zu teilen (und wenn gewünscht, Feedback zu erhalten).</a:t>
            </a:r>
          </a:p>
          <a:p>
            <a:pPr marL="400050" indent="-171450">
              <a:spcAft>
                <a:spcPts val="800"/>
              </a:spcAft>
              <a:buFont typeface="Arial" panose="020B0604020202020204" pitchFamily="34" charset="0"/>
              <a:buChar char="•"/>
            </a:pPr>
            <a:r>
              <a:rPr lang="de-DE" sz="1200" dirty="0">
                <a:solidFill>
                  <a:srgbClr val="000000"/>
                </a:solidFill>
                <a:latin typeface="Calibri" panose="020F0502020204030204" pitchFamily="34" charset="0"/>
              </a:rPr>
              <a:t>Die Situationen können jeweils dreimal wiederholt werden. Auf diese Weise kannst du deine Entwicklung verfolgen und sehen, ob dir die Herausforderung beim zweiten oder dritten Mal bereits leichter gefallen ist.</a:t>
            </a:r>
          </a:p>
          <a:p>
            <a:pPr marL="857250" lvl="1" indent="-171450">
              <a:spcAft>
                <a:spcPts val="800"/>
              </a:spcAft>
              <a:buFont typeface="Wingdings" panose="05000000000000000000" pitchFamily="2" charset="2"/>
              <a:buChar char="Ø"/>
            </a:pPr>
            <a:r>
              <a:rPr lang="de-DE" sz="1200" dirty="0">
                <a:solidFill>
                  <a:srgbClr val="000000"/>
                </a:solidFill>
                <a:latin typeface="Calibri" panose="020F0502020204030204" pitchFamily="34" charset="0"/>
              </a:rPr>
              <a:t>Die Reihenfolge, in der du die Situationen „abarbeitest“, kannst du selbst bestimmen. Auch die Wahl, welchen Herausforderungen du dich stellst und welchen nicht, ist dir überlassen.</a:t>
            </a:r>
          </a:p>
          <a:p>
            <a:pPr marL="857250" lvl="1" indent="-171450">
              <a:spcAft>
                <a:spcPts val="800"/>
              </a:spcAft>
              <a:buFont typeface="Wingdings" panose="05000000000000000000" pitchFamily="2" charset="2"/>
              <a:buChar char="Ø"/>
            </a:pPr>
            <a:r>
              <a:rPr lang="de-DE" sz="1200" dirty="0">
                <a:solidFill>
                  <a:srgbClr val="000000"/>
                </a:solidFill>
                <a:latin typeface="Calibri" panose="020F0502020204030204" pitchFamily="34" charset="0"/>
              </a:rPr>
              <a:t>Gib jedes Mal den gefühlten Schwierigkeitsgrad </a:t>
            </a:r>
            <a:r>
              <a:rPr lang="de-DE" sz="1200" dirty="0">
                <a:solidFill>
                  <a:srgbClr val="000000"/>
                </a:solidFill>
                <a:highlight>
                  <a:srgbClr val="E8EBDC"/>
                </a:highlight>
                <a:latin typeface="Calibri" panose="020F0502020204030204" pitchFamily="34" charset="0"/>
              </a:rPr>
              <a:t>der angenommenen Herausforderungen </a:t>
            </a:r>
            <a:r>
              <a:rPr lang="de-DE" sz="1200" dirty="0">
                <a:solidFill>
                  <a:srgbClr val="000000"/>
                </a:solidFill>
                <a:latin typeface="Calibri" panose="020F0502020204030204" pitchFamily="34" charset="0"/>
              </a:rPr>
              <a:t>an, indem du zwischen </a:t>
            </a:r>
            <a:r>
              <a:rPr lang="de-DE" sz="1200" i="1" dirty="0">
                <a:solidFill>
                  <a:srgbClr val="000000"/>
                </a:solidFill>
                <a:latin typeface="Calibri" panose="020F0502020204030204" pitchFamily="34" charset="0"/>
              </a:rPr>
              <a:t>hoch, mittel</a:t>
            </a:r>
            <a:r>
              <a:rPr lang="de-DE" sz="1200" dirty="0">
                <a:solidFill>
                  <a:srgbClr val="000000"/>
                </a:solidFill>
                <a:latin typeface="Calibri" panose="020F0502020204030204" pitchFamily="34" charset="0"/>
              </a:rPr>
              <a:t> und </a:t>
            </a:r>
            <a:r>
              <a:rPr lang="de-DE" sz="1200" i="1" dirty="0">
                <a:solidFill>
                  <a:srgbClr val="000000"/>
                </a:solidFill>
                <a:latin typeface="Calibri" panose="020F0502020204030204" pitchFamily="34" charset="0"/>
              </a:rPr>
              <a:t>leicht</a:t>
            </a:r>
            <a:r>
              <a:rPr lang="de-DE" sz="1200" dirty="0">
                <a:solidFill>
                  <a:srgbClr val="000000"/>
                </a:solidFill>
                <a:latin typeface="Calibri" panose="020F0502020204030204" pitchFamily="34" charset="0"/>
              </a:rPr>
              <a:t> wählst und den entsprechenden Buchstaben (</a:t>
            </a:r>
            <a:r>
              <a:rPr lang="de-DE" sz="1200" b="1" dirty="0">
                <a:solidFill>
                  <a:srgbClr val="000000"/>
                </a:solidFill>
                <a:latin typeface="Calibri" panose="020F0502020204030204" pitchFamily="34" charset="0"/>
              </a:rPr>
              <a:t>H</a:t>
            </a:r>
            <a:r>
              <a:rPr lang="de-DE" sz="1200" dirty="0">
                <a:solidFill>
                  <a:srgbClr val="000000"/>
                </a:solidFill>
                <a:latin typeface="Calibri" panose="020F0502020204030204" pitchFamily="34" charset="0"/>
              </a:rPr>
              <a:t>, </a:t>
            </a:r>
            <a:r>
              <a:rPr lang="de-DE" sz="1200" b="1" dirty="0">
                <a:solidFill>
                  <a:srgbClr val="000000"/>
                </a:solidFill>
                <a:latin typeface="Calibri" panose="020F0502020204030204" pitchFamily="34" charset="0"/>
              </a:rPr>
              <a:t>M</a:t>
            </a:r>
            <a:r>
              <a:rPr lang="de-DE" sz="1200" dirty="0">
                <a:solidFill>
                  <a:srgbClr val="000000"/>
                </a:solidFill>
                <a:latin typeface="Calibri" panose="020F0502020204030204" pitchFamily="34" charset="0"/>
              </a:rPr>
              <a:t> oder </a:t>
            </a:r>
            <a:r>
              <a:rPr lang="de-DE" sz="1200" b="1" dirty="0">
                <a:solidFill>
                  <a:srgbClr val="000000"/>
                </a:solidFill>
                <a:latin typeface="Calibri" panose="020F0502020204030204" pitchFamily="34" charset="0"/>
              </a:rPr>
              <a:t>L</a:t>
            </a:r>
            <a:r>
              <a:rPr lang="de-DE" sz="1200" dirty="0">
                <a:solidFill>
                  <a:srgbClr val="000000"/>
                </a:solidFill>
                <a:latin typeface="Calibri" panose="020F0502020204030204" pitchFamily="34" charset="0"/>
              </a:rPr>
              <a:t>) hinter dem jeweiligen Versuch markierst.</a:t>
            </a:r>
          </a:p>
          <a:p>
            <a:pPr marL="857250" lvl="1" indent="-171450">
              <a:spcAft>
                <a:spcPts val="800"/>
              </a:spcAft>
              <a:buFont typeface="Wingdings" panose="05000000000000000000" pitchFamily="2" charset="2"/>
              <a:buChar char="Ø"/>
            </a:pPr>
            <a:r>
              <a:rPr lang="de-DE" sz="1200" dirty="0">
                <a:solidFill>
                  <a:srgbClr val="000000"/>
                </a:solidFill>
                <a:latin typeface="Calibri" panose="020F0502020204030204" pitchFamily="34" charset="0"/>
              </a:rPr>
              <a:t>Du kannst gerne die zwei leeren Seiten am Ende des Passes nutzen, um zusätzliche Ideen für Herausforderungen vorzuschlagen.</a:t>
            </a:r>
            <a:endParaRPr lang="de-DE" sz="1200" dirty="0"/>
          </a:p>
          <a:p>
            <a:pPr marL="400050" indent="-171450">
              <a:spcAft>
                <a:spcPts val="800"/>
              </a:spcAft>
              <a:buFont typeface="Arial" panose="020B0604020202020204" pitchFamily="34" charset="0"/>
              <a:buChar char="•"/>
            </a:pPr>
            <a:r>
              <a:rPr lang="de-DE" sz="1200" dirty="0">
                <a:solidFill>
                  <a:srgbClr val="000000"/>
                </a:solidFill>
                <a:latin typeface="Calibri" panose="020F0502020204030204" pitchFamily="34" charset="0"/>
              </a:rPr>
              <a:t>Zähle die Herausforderungen, die du eingegangen bist. Nachdem du mindestens ____ Situationen gemeistert hast (dazu zählen auch jene, die wiederholt wurden), gibst du deinen Pass an deine/n Lehrer/-in oder Dozenten/-in und erhältst dafür eine abgesprochene Belohnung. Die Abgabe sollte mindestens bis ____________________ erfolgen.  </a:t>
            </a:r>
          </a:p>
          <a:p>
            <a:endParaRPr lang="en-DE" dirty="0"/>
          </a:p>
        </p:txBody>
      </p:sp>
    </p:spTree>
    <p:extLst>
      <p:ext uri="{BB962C8B-B14F-4D97-AF65-F5344CB8AC3E}">
        <p14:creationId xmlns:p14="http://schemas.microsoft.com/office/powerpoint/2010/main" val="208532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301686" cy="369332"/>
          </a:xfrm>
          <a:prstGeom prst="rect">
            <a:avLst/>
          </a:prstGeom>
          <a:noFill/>
        </p:spPr>
        <p:txBody>
          <a:bodyPr wrap="none" rtlCol="0">
            <a:spAutoFit/>
          </a:bodyPr>
          <a:lstStyle/>
          <a:p>
            <a:r>
              <a:rPr lang="ru-RU" dirty="0"/>
              <a:t>6</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301686" cy="369332"/>
          </a:xfrm>
          <a:prstGeom prst="rect">
            <a:avLst/>
          </a:prstGeom>
          <a:noFill/>
        </p:spPr>
        <p:txBody>
          <a:bodyPr wrap="none" rtlCol="0">
            <a:spAutoFit/>
          </a:bodyPr>
          <a:lstStyle/>
          <a:p>
            <a:r>
              <a:rPr lang="ru-RU" dirty="0"/>
              <a:t>7</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722B53-E497-48A0-ACD0-6BC1BBCD931F}"/>
              </a:ext>
            </a:extLst>
          </p:cNvPr>
          <p:cNvSpPr txBox="1"/>
          <p:nvPr/>
        </p:nvSpPr>
        <p:spPr>
          <a:xfrm>
            <a:off x="522147" y="739370"/>
            <a:ext cx="8861705" cy="5505485"/>
          </a:xfrm>
          <a:prstGeom prst="rect">
            <a:avLst/>
          </a:prstGeom>
          <a:blipFill dpi="0" rotWithShape="1">
            <a:blip r:embed="rId2">
              <a:alphaModFix amt="23000"/>
            </a:blip>
            <a:srcRect/>
            <a:stretch>
              <a:fillRect/>
            </a:stretch>
          </a:blipFill>
          <a:ln>
            <a:noFill/>
          </a:ln>
          <a:effectLst>
            <a:softEdge rad="622300"/>
          </a:effectLst>
        </p:spPr>
        <p:txBody>
          <a:bodyPr wrap="square" rtlCol="0">
            <a:spAutoFit/>
          </a:bodyPr>
          <a:lstStyle/>
          <a:p>
            <a:endParaRPr lang="en-DE" dirty="0"/>
          </a:p>
        </p:txBody>
      </p:sp>
      <p:sp>
        <p:nvSpPr>
          <p:cNvPr id="4" name="TextBox 3">
            <a:extLst>
              <a:ext uri="{FF2B5EF4-FFF2-40B4-BE49-F238E27FC236}">
                <a16:creationId xmlns:a16="http://schemas.microsoft.com/office/drawing/2014/main" id="{4FFE4B0D-21E8-4017-AA2F-8EF2FA3C12B1}"/>
              </a:ext>
            </a:extLst>
          </p:cNvPr>
          <p:cNvSpPr txBox="1"/>
          <p:nvPr/>
        </p:nvSpPr>
        <p:spPr>
          <a:xfrm>
            <a:off x="927462" y="2035032"/>
            <a:ext cx="6444888" cy="769441"/>
          </a:xfrm>
          <a:prstGeom prst="rect">
            <a:avLst/>
          </a:prstGeom>
          <a:noFill/>
        </p:spPr>
        <p:txBody>
          <a:bodyPr wrap="square" rtlCol="0">
            <a:spAutoFit/>
          </a:bodyPr>
          <a:lstStyle/>
          <a:p>
            <a:r>
              <a:rPr lang="ru-RU" sz="2800" dirty="0">
                <a:latin typeface="Monotype Corsiva" panose="03010101010201010101" pitchFamily="66" charset="0"/>
              </a:rPr>
              <a:t>Другой язык - это другой взгляд на жизнь</a:t>
            </a:r>
            <a:r>
              <a:rPr lang="de-DE" sz="2800" dirty="0">
                <a:latin typeface="Monotype Corsiva" panose="03010101010201010101" pitchFamily="66" charset="0"/>
              </a:rPr>
              <a:t>.</a:t>
            </a:r>
            <a:endParaRPr lang="de-DE" sz="1600" dirty="0">
              <a:latin typeface="Monotype Corsiva" panose="03010101010201010101" pitchFamily="66" charset="0"/>
            </a:endParaRPr>
          </a:p>
          <a:p>
            <a:pPr lvl="6"/>
            <a:r>
              <a:rPr lang="de-DE" sz="1600" dirty="0">
                <a:latin typeface="Monotype Corsiva" panose="03010101010201010101" pitchFamily="66" charset="0"/>
              </a:rPr>
              <a:t>- </a:t>
            </a:r>
            <a:r>
              <a:rPr lang="ru-RU" sz="1600" dirty="0">
                <a:latin typeface="Monotype Corsiva" panose="03010101010201010101" pitchFamily="66" charset="0"/>
              </a:rPr>
              <a:t>Федерико Феллини</a:t>
            </a:r>
            <a:endParaRPr lang="en-DE" sz="1600" dirty="0">
              <a:latin typeface="Monotype Corsiva" panose="03010101010201010101" pitchFamily="66" charset="0"/>
            </a:endParaRPr>
          </a:p>
        </p:txBody>
      </p:sp>
      <p:sp>
        <p:nvSpPr>
          <p:cNvPr id="6" name="TextBox 5">
            <a:extLst>
              <a:ext uri="{FF2B5EF4-FFF2-40B4-BE49-F238E27FC236}">
                <a16:creationId xmlns:a16="http://schemas.microsoft.com/office/drawing/2014/main" id="{8513D3BC-E689-40F1-878F-C912E864529D}"/>
              </a:ext>
            </a:extLst>
          </p:cNvPr>
          <p:cNvSpPr txBox="1"/>
          <p:nvPr/>
        </p:nvSpPr>
        <p:spPr>
          <a:xfrm flipH="1">
            <a:off x="1548454" y="3436034"/>
            <a:ext cx="7963570" cy="769441"/>
          </a:xfrm>
          <a:prstGeom prst="rect">
            <a:avLst/>
          </a:prstGeom>
          <a:noFill/>
        </p:spPr>
        <p:txBody>
          <a:bodyPr wrap="square" rtlCol="0">
            <a:spAutoFit/>
          </a:bodyPr>
          <a:lstStyle/>
          <a:p>
            <a:r>
              <a:rPr lang="de-DE" sz="2800" i="1" dirty="0">
                <a:latin typeface="Monotype Corsiva" panose="03010101010201010101" pitchFamily="66" charset="0"/>
              </a:rPr>
              <a:t>Eine andere Sprache ist wie eine andere Sicht auf das Leben.</a:t>
            </a:r>
            <a:endParaRPr lang="de-DE" sz="1600" i="1" dirty="0">
              <a:latin typeface="Monotype Corsiva" panose="03010101010201010101" pitchFamily="66" charset="0"/>
            </a:endParaRPr>
          </a:p>
          <a:p>
            <a:pPr lvl="8"/>
            <a:r>
              <a:rPr lang="de-DE" sz="1600" i="1" dirty="0">
                <a:latin typeface="Monotype Corsiva" panose="03010101010201010101" pitchFamily="66" charset="0"/>
              </a:rPr>
              <a:t>- Federico Fellini</a:t>
            </a:r>
            <a:endParaRPr lang="en-DE" sz="1600" i="1" dirty="0">
              <a:latin typeface="Monotype Corsiva" panose="03010101010201010101" pitchFamily="66" charset="0"/>
            </a:endParaRPr>
          </a:p>
        </p:txBody>
      </p:sp>
    </p:spTree>
    <p:extLst>
      <p:ext uri="{BB962C8B-B14F-4D97-AF65-F5344CB8AC3E}">
        <p14:creationId xmlns:p14="http://schemas.microsoft.com/office/powerpoint/2010/main" val="59965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301686" cy="369332"/>
          </a:xfrm>
          <a:prstGeom prst="rect">
            <a:avLst/>
          </a:prstGeom>
          <a:noFill/>
        </p:spPr>
        <p:txBody>
          <a:bodyPr wrap="none" rtlCol="0">
            <a:spAutoFit/>
          </a:bodyPr>
          <a:lstStyle/>
          <a:p>
            <a:r>
              <a:rPr lang="ru-RU" dirty="0"/>
              <a:t>8</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301686" cy="369332"/>
          </a:xfrm>
          <a:prstGeom prst="rect">
            <a:avLst/>
          </a:prstGeom>
          <a:noFill/>
        </p:spPr>
        <p:txBody>
          <a:bodyPr wrap="none" rtlCol="0">
            <a:spAutoFit/>
          </a:bodyPr>
          <a:lstStyle/>
          <a:p>
            <a:r>
              <a:rPr lang="ru-RU" dirty="0"/>
              <a:t>9</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23425"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Mündliche</a:t>
            </a:r>
            <a:r>
              <a:rPr lang="en-GB" sz="2800" b="1" dirty="0">
                <a:latin typeface="DIN Alternate" panose="020B0500000000000000" pitchFamily="34" charset="77"/>
              </a:rPr>
              <a:t> </a:t>
            </a:r>
            <a:r>
              <a:rPr lang="en-GB" sz="2800" b="1" dirty="0" err="1">
                <a:latin typeface="DIN Alternate" panose="020B0500000000000000" pitchFamily="34" charset="77"/>
              </a:rPr>
              <a:t>Interaktion</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800219"/>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habe eine Sprachnotiz auf Russisch aufgenommen und an eine russischsprachige Person geschickt</a:t>
            </a:r>
            <a:r>
              <a:rPr lang="de-DE" sz="1800" dirty="0">
                <a:solidFill>
                  <a:srgbClr val="000000"/>
                </a:solidFill>
                <a:effectLst/>
              </a:rPr>
              <a:t>.</a:t>
            </a:r>
            <a:endParaRPr lang="en-DE" sz="1700" dirty="0"/>
          </a:p>
        </p:txBody>
      </p:sp>
      <p:sp>
        <p:nvSpPr>
          <p:cNvPr id="13" name="TextBox 12">
            <a:extLst>
              <a:ext uri="{FF2B5EF4-FFF2-40B4-BE49-F238E27FC236}">
                <a16:creationId xmlns:a16="http://schemas.microsoft.com/office/drawing/2014/main" id="{6DFAED92-9C90-6C4C-AB82-106C35D24F69}"/>
              </a:ext>
            </a:extLst>
          </p:cNvPr>
          <p:cNvSpPr txBox="1"/>
          <p:nvPr/>
        </p:nvSpPr>
        <p:spPr>
          <a:xfrm>
            <a:off x="5032836" y="96528"/>
            <a:ext cx="3845130" cy="1369606"/>
          </a:xfrm>
          <a:prstGeom prst="rect">
            <a:avLst/>
          </a:prstGeom>
          <a:noFill/>
        </p:spPr>
        <p:txBody>
          <a:bodyPr wrap="square" rtlCol="0">
            <a:spAutoFit/>
          </a:bodyPr>
          <a:lstStyle/>
          <a:p>
            <a:pPr marL="342900" indent="-342900">
              <a:spcAft>
                <a:spcPts val="1200"/>
              </a:spcAft>
              <a:buFont typeface="+mj-lt"/>
              <a:buAutoNum type="arabicPeriod" startAt="6"/>
            </a:pPr>
            <a:r>
              <a:rPr lang="en-DE" sz="1400" dirty="0"/>
              <a:t>Ich </a:t>
            </a:r>
            <a:r>
              <a:rPr lang="de-DE" sz="1400" dirty="0"/>
              <a:t>habe einem/einer Austauschschüler/-in bzw. -student/-in Ratschläge gegeben, was er/sie in der Umgebung in der Freizeit unternehmen und besichtigen kann.</a:t>
            </a:r>
          </a:p>
          <a:p>
            <a:pPr marL="342900" indent="-342900">
              <a:spcAft>
                <a:spcPts val="1200"/>
              </a:spcAft>
              <a:buFont typeface="+mj-lt"/>
              <a:buAutoNum type="arabicPeriod" startAt="6"/>
            </a:pPr>
            <a:endParaRPr lang="en-DE" sz="1700" dirty="0"/>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916904"/>
            <a:ext cx="3845130" cy="738664"/>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einen/eine russische(n) (E-)Tandem-Partner/-in gefunden und mit ihm/ihr Russisch gesprochen.</a:t>
            </a:r>
            <a:endParaRPr lang="en-DE" sz="14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966504"/>
            <a:ext cx="4023182" cy="1154162"/>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ein russisches Geschäft gefunden und den/die </a:t>
            </a:r>
            <a:r>
              <a:rPr lang="de-DE" sz="1400" dirty="0"/>
              <a:t>Verkäufer</a:t>
            </a:r>
            <a:r>
              <a:rPr lang="de-DE" sz="1400" dirty="0">
                <a:solidFill>
                  <a:srgbClr val="000000"/>
                </a:solidFill>
                <a:effectLst/>
              </a:rPr>
              <a:t>/-in auf Russisch nach dem Preis oder Ort bestimmter Waren gefragt</a:t>
            </a:r>
            <a:r>
              <a:rPr lang="de-DE" sz="1400" dirty="0">
                <a:solidFill>
                  <a:srgbClr val="000000"/>
                </a:solidFill>
                <a:effectLst/>
                <a:latin typeface="Calibri" panose="020F0502020204030204" pitchFamily="34" charset="0"/>
              </a:rPr>
              <a:t>.</a:t>
            </a:r>
            <a:endParaRPr lang="de-DE" sz="1400" dirty="0">
              <a:effectLst/>
            </a:endParaRPr>
          </a:p>
          <a:p>
            <a:pPr marL="342900" indent="-342900">
              <a:spcAft>
                <a:spcPts val="1200"/>
              </a:spcAft>
              <a:buFont typeface="+mj-lt"/>
              <a:buAutoNum type="arabicPeriod" startAt="2"/>
            </a:pPr>
            <a:endParaRPr lang="en-DE" sz="1700" dirty="0"/>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954107"/>
          </a:xfrm>
          <a:prstGeom prst="rect">
            <a:avLst/>
          </a:prstGeom>
          <a:noFill/>
        </p:spPr>
        <p:txBody>
          <a:bodyPr wrap="square" rtlCol="0">
            <a:spAutoFit/>
          </a:bodyPr>
          <a:lstStyle/>
          <a:p>
            <a:pPr marL="342900" indent="-342900">
              <a:spcAft>
                <a:spcPts val="1200"/>
              </a:spcAft>
              <a:buFont typeface="+mj-lt"/>
              <a:buAutoNum type="arabicPeriod" startAt="5"/>
            </a:pPr>
            <a:r>
              <a:rPr lang="en-DE" sz="1400" dirty="0"/>
              <a:t>Ich </a:t>
            </a:r>
            <a:r>
              <a:rPr lang="de-DE" sz="1400" dirty="0"/>
              <a:t>habe einem/einer Austauschschüler/-in bzw. -student/-in auf Russisch erklärt, wie und wo man Zug-/Busfahrscheine kaufen kann.</a:t>
            </a: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867304"/>
            <a:ext cx="3845130" cy="738664"/>
          </a:xfrm>
          <a:prstGeom prst="rect">
            <a:avLst/>
          </a:prstGeom>
          <a:noFill/>
        </p:spPr>
        <p:txBody>
          <a:bodyPr wrap="square" rtlCol="0">
            <a:spAutoFit/>
          </a:bodyPr>
          <a:lstStyle/>
          <a:p>
            <a:pPr marL="342900" indent="-342900">
              <a:spcAft>
                <a:spcPts val="1200"/>
              </a:spcAft>
              <a:buFont typeface="+mj-lt"/>
              <a:buAutoNum type="arabicPeriod" startAt="4"/>
            </a:pPr>
            <a:r>
              <a:rPr lang="en-DE" sz="1400" dirty="0"/>
              <a:t>Ich </a:t>
            </a:r>
            <a:r>
              <a:rPr lang="de-DE" sz="1400" dirty="0"/>
              <a:t>habe einem/einer Austauschschüler/-in bzw. -student/-in die Schule bzw. die Universität gezeigt.</a:t>
            </a:r>
            <a:endParaRPr lang="en-DE" sz="1700" dirty="0">
              <a:highlight>
                <a:srgbClr val="FFFF00"/>
              </a:highlight>
            </a:endParaRPr>
          </a:p>
        </p:txBody>
      </p:sp>
      <p:sp>
        <p:nvSpPr>
          <p:cNvPr id="26" name="TextBox 25">
            <a:extLst>
              <a:ext uri="{FF2B5EF4-FFF2-40B4-BE49-F238E27FC236}">
                <a16:creationId xmlns:a16="http://schemas.microsoft.com/office/drawing/2014/main" id="{D78864B6-E2D2-8A4D-9757-2D4F2A5A0505}"/>
              </a:ext>
            </a:extLst>
          </p:cNvPr>
          <p:cNvSpPr txBox="1"/>
          <p:nvPr/>
        </p:nvSpPr>
        <p:spPr>
          <a:xfrm>
            <a:off x="5058594" y="2235183"/>
            <a:ext cx="3845130" cy="954107"/>
          </a:xfrm>
          <a:prstGeom prst="rect">
            <a:avLst/>
          </a:prstGeom>
          <a:noFill/>
        </p:spPr>
        <p:txBody>
          <a:bodyPr wrap="square" rtlCol="0">
            <a:spAutoFit/>
          </a:bodyPr>
          <a:lstStyle/>
          <a:p>
            <a:pPr marL="342900" indent="-342900">
              <a:spcAft>
                <a:spcPts val="1200"/>
              </a:spcAft>
              <a:buFont typeface="+mj-lt"/>
              <a:buAutoNum type="arabicPeriod" startAt="8"/>
            </a:pPr>
            <a:r>
              <a:rPr lang="en-DE" sz="1400" dirty="0"/>
              <a:t>Ich </a:t>
            </a:r>
            <a:r>
              <a:rPr lang="de-DE" sz="1400" dirty="0"/>
              <a:t>habe einem/einer russischen Freund/-in bzw. Tandem-Partner/-in einen Film bzw. ein Buch empfohlen, indem ich ihm/ihr davon auf Russisch berichtet habe. </a:t>
            </a:r>
            <a:endParaRPr lang="en-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4" y="1242198"/>
            <a:ext cx="3845130" cy="1154162"/>
          </a:xfrm>
          <a:prstGeom prst="rect">
            <a:avLst/>
          </a:prstGeom>
          <a:noFill/>
        </p:spPr>
        <p:txBody>
          <a:bodyPr wrap="square" rtlCol="0">
            <a:spAutoFit/>
          </a:bodyPr>
          <a:lstStyle/>
          <a:p>
            <a:pPr marL="342900" indent="-342900">
              <a:spcAft>
                <a:spcPts val="1200"/>
              </a:spcAft>
              <a:buFont typeface="+mj-lt"/>
              <a:buAutoNum type="arabicPeriod" startAt="7"/>
            </a:pPr>
            <a:r>
              <a:rPr lang="en-DE" sz="1400" dirty="0"/>
              <a:t>Ich </a:t>
            </a:r>
            <a:r>
              <a:rPr lang="de-DE" sz="1400" dirty="0"/>
              <a:t>habe mich bei meinen Freizeitaktivitäten (beim Sport, Tanzen, Musik etc.) auf Russisch unterhalten.</a:t>
            </a:r>
          </a:p>
          <a:p>
            <a:pPr marL="342900" indent="-342900">
              <a:spcAft>
                <a:spcPts val="1200"/>
              </a:spcAft>
              <a:buFont typeface="+mj-lt"/>
              <a:buAutoNum type="arabicPeriod" startAt="7"/>
            </a:pPr>
            <a:endParaRPr lang="en-DE" sz="1700" dirty="0"/>
          </a:p>
        </p:txBody>
      </p:sp>
      <p:sp>
        <p:nvSpPr>
          <p:cNvPr id="29" name="TextBox 28">
            <a:extLst>
              <a:ext uri="{FF2B5EF4-FFF2-40B4-BE49-F238E27FC236}">
                <a16:creationId xmlns:a16="http://schemas.microsoft.com/office/drawing/2014/main" id="{88978D49-621A-FD4C-ABA9-CEB16518ACBF}"/>
              </a:ext>
            </a:extLst>
          </p:cNvPr>
          <p:cNvSpPr txBox="1"/>
          <p:nvPr/>
        </p:nvSpPr>
        <p:spPr>
          <a:xfrm>
            <a:off x="5027978" y="3452047"/>
            <a:ext cx="3845130" cy="954107"/>
          </a:xfrm>
          <a:prstGeom prst="rect">
            <a:avLst/>
          </a:prstGeom>
          <a:noFill/>
        </p:spPr>
        <p:txBody>
          <a:bodyPr wrap="square" rtlCol="0">
            <a:spAutoFit/>
          </a:bodyPr>
          <a:lstStyle/>
          <a:p>
            <a:pPr marL="342900" indent="-342900">
              <a:spcAft>
                <a:spcPts val="1200"/>
              </a:spcAft>
              <a:buFont typeface="+mj-lt"/>
              <a:buAutoNum type="arabicPeriod" startAt="9"/>
            </a:pPr>
            <a:r>
              <a:rPr lang="en-DE" sz="1400" dirty="0"/>
              <a:t>Ich </a:t>
            </a:r>
            <a:r>
              <a:rPr lang="de-DE" sz="1400" dirty="0"/>
              <a:t>habe ein Spiel (Brettspiel, Online-Spiel etc.) mit einem/einer russischsprachigen Freund/-in gespielt und dabei Russisch gesprochen.</a:t>
            </a:r>
            <a:endParaRPr lang="en-DE" sz="1400" dirty="0"/>
          </a:p>
        </p:txBody>
      </p:sp>
      <p:sp>
        <p:nvSpPr>
          <p:cNvPr id="31" name="TextBox 30">
            <a:extLst>
              <a:ext uri="{FF2B5EF4-FFF2-40B4-BE49-F238E27FC236}">
                <a16:creationId xmlns:a16="http://schemas.microsoft.com/office/drawing/2014/main" id="{ED5618FF-2F1E-F543-B3B3-13C15ED7117D}"/>
              </a:ext>
            </a:extLst>
          </p:cNvPr>
          <p:cNvSpPr txBox="1"/>
          <p:nvPr/>
        </p:nvSpPr>
        <p:spPr>
          <a:xfrm>
            <a:off x="5042356" y="4608056"/>
            <a:ext cx="3845130" cy="954107"/>
          </a:xfrm>
          <a:prstGeom prst="rect">
            <a:avLst/>
          </a:prstGeom>
          <a:noFill/>
        </p:spPr>
        <p:txBody>
          <a:bodyPr wrap="square" rtlCol="0">
            <a:spAutoFit/>
          </a:bodyPr>
          <a:lstStyle/>
          <a:p>
            <a:pPr marL="342900" indent="-342900">
              <a:spcAft>
                <a:spcPts val="1200"/>
              </a:spcAft>
              <a:buFont typeface="+mj-lt"/>
              <a:buAutoNum type="arabicPeriod" startAt="10"/>
            </a:pPr>
            <a:r>
              <a:rPr lang="en-DE" sz="1400" dirty="0"/>
              <a:t>Ich </a:t>
            </a:r>
            <a:r>
              <a:rPr lang="de-DE" sz="1400" dirty="0"/>
              <a:t>habe zusammen mit meinen russischsprachigen Bekannten (ein russisches Gericht) gekocht und mich dabei auf Russisch unterhalten.</a:t>
            </a:r>
            <a:endParaRPr lang="en-DE" sz="1700" dirty="0"/>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175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0361" y="963041"/>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8355" y="2875518"/>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50554" y="3795417"/>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76159" y="4737619"/>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06324" y="128967"/>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29482" y="1188385"/>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29482" y="2249916"/>
            <a:ext cx="920576" cy="890093"/>
          </a:xfrm>
          <a:prstGeom prst="rect">
            <a:avLst/>
          </a:prstGeom>
        </p:spPr>
      </p:pic>
      <p:pic>
        <p:nvPicPr>
          <p:cNvPr id="25" name="Picture 24">
            <a:extLst>
              <a:ext uri="{FF2B5EF4-FFF2-40B4-BE49-F238E27FC236}">
                <a16:creationId xmlns:a16="http://schemas.microsoft.com/office/drawing/2014/main" id="{89A6FD58-94AD-4505-B986-6CB6AB0EB8C4}"/>
              </a:ext>
            </a:extLst>
          </p:cNvPr>
          <p:cNvPicPr>
            <a:picLocks noChangeAspect="1"/>
          </p:cNvPicPr>
          <p:nvPr/>
        </p:nvPicPr>
        <p:blipFill>
          <a:blip r:embed="rId5"/>
          <a:stretch>
            <a:fillRect/>
          </a:stretch>
        </p:blipFill>
        <p:spPr>
          <a:xfrm>
            <a:off x="8903724" y="3455232"/>
            <a:ext cx="920576" cy="890093"/>
          </a:xfrm>
          <a:prstGeom prst="rect">
            <a:avLst/>
          </a:prstGeom>
        </p:spPr>
      </p:pic>
      <p:pic>
        <p:nvPicPr>
          <p:cNvPr id="28" name="Picture 27">
            <a:extLst>
              <a:ext uri="{FF2B5EF4-FFF2-40B4-BE49-F238E27FC236}">
                <a16:creationId xmlns:a16="http://schemas.microsoft.com/office/drawing/2014/main" id="{8390C4B2-89E1-4A23-A148-C21CFC21EBF5}"/>
              </a:ext>
            </a:extLst>
          </p:cNvPr>
          <p:cNvPicPr>
            <a:picLocks noChangeAspect="1"/>
          </p:cNvPicPr>
          <p:nvPr/>
        </p:nvPicPr>
        <p:blipFill>
          <a:blip r:embed="rId5"/>
          <a:stretch>
            <a:fillRect/>
          </a:stretch>
        </p:blipFill>
        <p:spPr>
          <a:xfrm>
            <a:off x="8930778" y="4572002"/>
            <a:ext cx="920576" cy="890093"/>
          </a:xfrm>
          <a:prstGeom prst="rect">
            <a:avLst/>
          </a:prstGeom>
        </p:spPr>
      </p:pic>
    </p:spTree>
    <p:extLst>
      <p:ext uri="{BB962C8B-B14F-4D97-AF65-F5344CB8AC3E}">
        <p14:creationId xmlns:p14="http://schemas.microsoft.com/office/powerpoint/2010/main" val="390462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10</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11</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2" name="TextBox 11">
            <a:extLst>
              <a:ext uri="{FF2B5EF4-FFF2-40B4-BE49-F238E27FC236}">
                <a16:creationId xmlns:a16="http://schemas.microsoft.com/office/drawing/2014/main" id="{E84FE847-FA91-4146-A324-37CBDACAE2EE}"/>
              </a:ext>
            </a:extLst>
          </p:cNvPr>
          <p:cNvSpPr txBox="1"/>
          <p:nvPr/>
        </p:nvSpPr>
        <p:spPr>
          <a:xfrm>
            <a:off x="185408" y="497972"/>
            <a:ext cx="4123547" cy="738664"/>
          </a:xfrm>
          <a:prstGeom prst="rect">
            <a:avLst/>
          </a:prstGeom>
          <a:noFill/>
        </p:spPr>
        <p:txBody>
          <a:bodyPr wrap="square" rtlCol="0">
            <a:spAutoFit/>
          </a:bodyPr>
          <a:lstStyle/>
          <a:p>
            <a:pPr marL="342900" indent="-342900">
              <a:spcAft>
                <a:spcPts val="1200"/>
              </a:spcAft>
              <a:buFont typeface="+mj-lt"/>
              <a:buAutoNum type="arabicPeriod" startAt="11"/>
            </a:pPr>
            <a:r>
              <a:rPr lang="de-DE" sz="1400" dirty="0">
                <a:solidFill>
                  <a:srgbClr val="000000"/>
                </a:solidFill>
                <a:effectLst/>
              </a:rPr>
              <a:t>Ich habe meinen/meine Lehrer/-in bzw. Dozenten/Dozentin außerhalb des Unterrichts auf Russisch angesprochen. </a:t>
            </a:r>
            <a:endParaRPr lang="en-DE" sz="1700" dirty="0"/>
          </a:p>
        </p:txBody>
      </p:sp>
      <p:sp>
        <p:nvSpPr>
          <p:cNvPr id="13" name="TextBox 12">
            <a:extLst>
              <a:ext uri="{FF2B5EF4-FFF2-40B4-BE49-F238E27FC236}">
                <a16:creationId xmlns:a16="http://schemas.microsoft.com/office/drawing/2014/main" id="{6DFAED92-9C90-6C4C-AB82-106C35D24F69}"/>
              </a:ext>
            </a:extLst>
          </p:cNvPr>
          <p:cNvSpPr txBox="1"/>
          <p:nvPr/>
        </p:nvSpPr>
        <p:spPr>
          <a:xfrm>
            <a:off x="5085648" y="463801"/>
            <a:ext cx="3845130" cy="738664"/>
          </a:xfrm>
          <a:prstGeom prst="rect">
            <a:avLst/>
          </a:prstGeom>
          <a:noFill/>
        </p:spPr>
        <p:txBody>
          <a:bodyPr wrap="square" rtlCol="0">
            <a:spAutoFit/>
          </a:bodyPr>
          <a:lstStyle/>
          <a:p>
            <a:pPr marL="342900" indent="-342900">
              <a:spcAft>
                <a:spcPts val="1200"/>
              </a:spcAft>
              <a:buFont typeface="+mj-lt"/>
              <a:buAutoNum type="arabicPeriod" startAt="16"/>
            </a:pPr>
            <a:r>
              <a:rPr lang="en-DE" sz="1400" dirty="0"/>
              <a:t>Ich </a:t>
            </a:r>
            <a:r>
              <a:rPr lang="de-DE" sz="1400" dirty="0"/>
              <a:t>habe meinen Eltern/meinen Geschwistern regelmäßig auf Russisch erzählt, wie mein Tag war. </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45699" y="2150460"/>
            <a:ext cx="3845130" cy="1107996"/>
          </a:xfrm>
          <a:prstGeom prst="rect">
            <a:avLst/>
          </a:prstGeom>
          <a:noFill/>
        </p:spPr>
        <p:txBody>
          <a:bodyPr wrap="square" rtlCol="0">
            <a:spAutoFit/>
          </a:bodyPr>
          <a:lstStyle/>
          <a:p>
            <a:pPr marL="342900" indent="-342900">
              <a:spcAft>
                <a:spcPts val="1200"/>
              </a:spcAft>
              <a:buFont typeface="+mj-lt"/>
              <a:buAutoNum type="arabicPeriod" startAt="13"/>
            </a:pPr>
            <a:endParaRPr lang="de-DE" sz="1400" dirty="0"/>
          </a:p>
          <a:p>
            <a:pPr marL="342900" indent="-342900">
              <a:spcAft>
                <a:spcPts val="1200"/>
              </a:spcAft>
              <a:buFont typeface="+mj-lt"/>
              <a:buAutoNum type="arabicPeriod" startAt="13"/>
            </a:pPr>
            <a:r>
              <a:rPr lang="de-DE" sz="1400" dirty="0"/>
              <a:t>Ich habe mit jemandem auf Russisch gesprochen, mit dem ich normalerweise auf Deutsch spreche. </a:t>
            </a:r>
            <a:endParaRPr lang="en-DE" sz="14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60758" y="1109093"/>
            <a:ext cx="4023182" cy="1738938"/>
          </a:xfrm>
          <a:prstGeom prst="rect">
            <a:avLst/>
          </a:prstGeom>
          <a:noFill/>
        </p:spPr>
        <p:txBody>
          <a:bodyPr wrap="square" rtlCol="0">
            <a:spAutoFit/>
          </a:bodyPr>
          <a:lstStyle/>
          <a:p>
            <a:pPr marL="342900" indent="-342900">
              <a:spcAft>
                <a:spcPts val="1200"/>
              </a:spcAft>
              <a:buFont typeface="+mj-lt"/>
              <a:buAutoNum type="arabicPeriod" startAt="12"/>
            </a:pPr>
            <a:endParaRPr lang="de-DE" sz="1400" dirty="0">
              <a:solidFill>
                <a:srgbClr val="000000"/>
              </a:solidFill>
              <a:effectLst/>
            </a:endParaRPr>
          </a:p>
          <a:p>
            <a:pPr marL="342900" indent="-342900">
              <a:spcAft>
                <a:spcPts val="1200"/>
              </a:spcAft>
              <a:buFont typeface="+mj-lt"/>
              <a:buAutoNum type="arabicPeriod" startAt="12"/>
            </a:pPr>
            <a:r>
              <a:rPr lang="de-DE" sz="1400" dirty="0">
                <a:solidFill>
                  <a:srgbClr val="000000"/>
                </a:solidFill>
                <a:effectLst/>
              </a:rPr>
              <a:t>Ich habe meinen russischsprachigen/meine russischsprachige Lehrer/-in im Sportunterricht/Musikunterricht/Tanzunterricht etc. auf Russisch angesprochen.</a:t>
            </a:r>
            <a:endParaRPr lang="de-DE" sz="1400" dirty="0">
              <a:effectLst/>
            </a:endParaRPr>
          </a:p>
          <a:p>
            <a:pPr marL="342900" indent="-342900">
              <a:spcAft>
                <a:spcPts val="1200"/>
              </a:spcAft>
              <a:buFont typeface="+mj-lt"/>
              <a:buAutoNum type="arabicPeriod" startAt="12"/>
            </a:pPr>
            <a:endParaRPr lang="en-DE" sz="1700" dirty="0"/>
          </a:p>
        </p:txBody>
      </p:sp>
      <p:sp>
        <p:nvSpPr>
          <p:cNvPr id="17" name="TextBox 16">
            <a:extLst>
              <a:ext uri="{FF2B5EF4-FFF2-40B4-BE49-F238E27FC236}">
                <a16:creationId xmlns:a16="http://schemas.microsoft.com/office/drawing/2014/main" id="{6B9F79BE-55AB-334F-8732-91E3E8767B0D}"/>
              </a:ext>
            </a:extLst>
          </p:cNvPr>
          <p:cNvSpPr txBox="1"/>
          <p:nvPr/>
        </p:nvSpPr>
        <p:spPr>
          <a:xfrm>
            <a:off x="145699" y="4429542"/>
            <a:ext cx="3845130" cy="1692771"/>
          </a:xfrm>
          <a:prstGeom prst="rect">
            <a:avLst/>
          </a:prstGeom>
          <a:noFill/>
        </p:spPr>
        <p:txBody>
          <a:bodyPr wrap="square" rtlCol="0">
            <a:spAutoFit/>
          </a:bodyPr>
          <a:lstStyle/>
          <a:p>
            <a:pPr marL="342900" indent="-342900">
              <a:spcAft>
                <a:spcPts val="1200"/>
              </a:spcAft>
              <a:buFont typeface="+mj-lt"/>
              <a:buAutoNum type="arabicPeriod" startAt="15"/>
            </a:pPr>
            <a:endParaRPr lang="de-DE" sz="1400" dirty="0"/>
          </a:p>
          <a:p>
            <a:pPr marL="342900" indent="-342900">
              <a:spcAft>
                <a:spcPts val="1200"/>
              </a:spcAft>
              <a:buFont typeface="+mj-lt"/>
              <a:buAutoNum type="arabicPeriod" startAt="15"/>
            </a:pPr>
            <a:r>
              <a:rPr lang="en-DE" sz="1400" dirty="0"/>
              <a:t>Ich </a:t>
            </a:r>
            <a:r>
              <a:rPr lang="de-DE" sz="1400" dirty="0"/>
              <a:t>habe bei einem Anruf (z. B. einer Servicenummer), wo die Möglichkeit der Sprachenwahl besteht, das Russische gewählt.</a:t>
            </a:r>
          </a:p>
          <a:p>
            <a:pPr marL="342900" indent="-342900">
              <a:spcAft>
                <a:spcPts val="1200"/>
              </a:spcAft>
              <a:buFont typeface="+mj-lt"/>
              <a:buAutoNum type="arabicPeriod" startAt="15"/>
            </a:pP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34198" y="3148258"/>
            <a:ext cx="3845130" cy="1538883"/>
          </a:xfrm>
          <a:prstGeom prst="rect">
            <a:avLst/>
          </a:prstGeom>
          <a:noFill/>
        </p:spPr>
        <p:txBody>
          <a:bodyPr wrap="square" rtlCol="0">
            <a:spAutoFit/>
          </a:bodyPr>
          <a:lstStyle/>
          <a:p>
            <a:pPr marL="342900" indent="-342900">
              <a:spcAft>
                <a:spcPts val="1200"/>
              </a:spcAft>
              <a:buFont typeface="+mj-lt"/>
              <a:buAutoNum type="arabicPeriod" startAt="14"/>
            </a:pPr>
            <a:endParaRPr lang="de-DE" sz="1400" dirty="0"/>
          </a:p>
          <a:p>
            <a:pPr marL="342900" indent="-342900">
              <a:spcAft>
                <a:spcPts val="1200"/>
              </a:spcAft>
              <a:buFont typeface="+mj-lt"/>
              <a:buAutoNum type="arabicPeriod" startAt="14"/>
            </a:pPr>
            <a:r>
              <a:rPr lang="en-DE" sz="1400" dirty="0"/>
              <a:t>Ich </a:t>
            </a:r>
            <a:r>
              <a:rPr lang="de-DE" sz="1400" dirty="0"/>
              <a:t>habe mit einem/einer russischen Muttersprachler/-in ein Interview zu einem unterrichtsrelevanten Thema geführt (z. B. als Vorbereitung für eine Präsentation über kulturelle Gemeinsamkeiten/Unterschiede).</a:t>
            </a:r>
          </a:p>
        </p:txBody>
      </p:sp>
      <p:sp>
        <p:nvSpPr>
          <p:cNvPr id="26" name="TextBox 25">
            <a:extLst>
              <a:ext uri="{FF2B5EF4-FFF2-40B4-BE49-F238E27FC236}">
                <a16:creationId xmlns:a16="http://schemas.microsoft.com/office/drawing/2014/main" id="{D78864B6-E2D2-8A4D-9757-2D4F2A5A0505}"/>
              </a:ext>
            </a:extLst>
          </p:cNvPr>
          <p:cNvSpPr txBox="1"/>
          <p:nvPr/>
        </p:nvSpPr>
        <p:spPr>
          <a:xfrm>
            <a:off x="5058594" y="2235183"/>
            <a:ext cx="3845130" cy="1323439"/>
          </a:xfrm>
          <a:prstGeom prst="rect">
            <a:avLst/>
          </a:prstGeom>
          <a:noFill/>
        </p:spPr>
        <p:txBody>
          <a:bodyPr wrap="square" rtlCol="0">
            <a:spAutoFit/>
          </a:bodyPr>
          <a:lstStyle/>
          <a:p>
            <a:pPr marL="342900" indent="-342900">
              <a:spcAft>
                <a:spcPts val="1200"/>
              </a:spcAft>
              <a:buFont typeface="+mj-lt"/>
              <a:buAutoNum type="arabicPeriod" startAt="18"/>
            </a:pPr>
            <a:endParaRPr lang="de-DE" sz="1400" dirty="0"/>
          </a:p>
          <a:p>
            <a:pPr marL="342900" indent="-342900">
              <a:spcAft>
                <a:spcPts val="1200"/>
              </a:spcAft>
              <a:buFont typeface="+mj-lt"/>
              <a:buAutoNum type="arabicPeriod" startAt="18"/>
            </a:pPr>
            <a:r>
              <a:rPr lang="en-DE" sz="1400" dirty="0"/>
              <a:t>Ich </a:t>
            </a:r>
            <a:r>
              <a:rPr lang="de-DE" sz="1400" dirty="0"/>
              <a:t>habe mit meinen Verwandten/Bekannten über die kulturellen Unterschiede zwischen Russland und Deutschland diskutiert und meinen Standpunkt vertreten und begründet. </a:t>
            </a:r>
          </a:p>
        </p:txBody>
      </p:sp>
      <p:sp>
        <p:nvSpPr>
          <p:cNvPr id="27" name="TextBox 26">
            <a:extLst>
              <a:ext uri="{FF2B5EF4-FFF2-40B4-BE49-F238E27FC236}">
                <a16:creationId xmlns:a16="http://schemas.microsoft.com/office/drawing/2014/main" id="{D913124B-28FF-1C4B-B546-68FA3772A278}"/>
              </a:ext>
            </a:extLst>
          </p:cNvPr>
          <p:cNvSpPr txBox="1"/>
          <p:nvPr/>
        </p:nvSpPr>
        <p:spPr>
          <a:xfrm>
            <a:off x="5058594" y="1041330"/>
            <a:ext cx="3845130" cy="1107996"/>
          </a:xfrm>
          <a:prstGeom prst="rect">
            <a:avLst/>
          </a:prstGeom>
          <a:noFill/>
        </p:spPr>
        <p:txBody>
          <a:bodyPr wrap="square" rtlCol="0">
            <a:spAutoFit/>
          </a:bodyPr>
          <a:lstStyle/>
          <a:p>
            <a:pPr marL="342900" indent="-342900">
              <a:spcAft>
                <a:spcPts val="1200"/>
              </a:spcAft>
              <a:buFont typeface="+mj-lt"/>
              <a:buAutoNum type="arabicPeriod" startAt="17"/>
            </a:pPr>
            <a:endParaRPr lang="de-DE" sz="1400" dirty="0"/>
          </a:p>
          <a:p>
            <a:pPr marL="342900" indent="-342900">
              <a:spcAft>
                <a:spcPts val="1200"/>
              </a:spcAft>
              <a:buFont typeface="+mj-lt"/>
              <a:buAutoNum type="arabicPeriod" startAt="17"/>
            </a:pPr>
            <a:r>
              <a:rPr lang="en-DE" sz="1400" dirty="0"/>
              <a:t>Ich</a:t>
            </a:r>
            <a:r>
              <a:rPr lang="de-DE" sz="1400" dirty="0"/>
              <a:t> habe meine Verwandten/Bekannten in Russland angerufen und von dem Pass der sprachlichen Herausforderungen erzählt.</a:t>
            </a:r>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38609" y="1456887"/>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32424" y="428054"/>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29177" y="2453376"/>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24618" y="3469624"/>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35673" y="4726393"/>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56536" y="391564"/>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36403" y="1453443"/>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38158" y="2614767"/>
            <a:ext cx="920576" cy="890093"/>
          </a:xfrm>
          <a:prstGeom prst="rect">
            <a:avLst/>
          </a:prstGeom>
        </p:spPr>
      </p:pic>
    </p:spTree>
    <p:extLst>
      <p:ext uri="{BB962C8B-B14F-4D97-AF65-F5344CB8AC3E}">
        <p14:creationId xmlns:p14="http://schemas.microsoft.com/office/powerpoint/2010/main" val="49500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12</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13</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9722B53-E497-48A0-ACD0-6BC1BBCD931F}"/>
              </a:ext>
            </a:extLst>
          </p:cNvPr>
          <p:cNvSpPr txBox="1">
            <a:spLocks/>
          </p:cNvSpPr>
          <p:nvPr/>
        </p:nvSpPr>
        <p:spPr>
          <a:xfrm>
            <a:off x="233916" y="708837"/>
            <a:ext cx="9377917" cy="5592725"/>
          </a:xfrm>
          <a:prstGeom prst="rect">
            <a:avLst/>
          </a:prstGeom>
          <a:blipFill dpi="0" rotWithShape="1">
            <a:blip r:embed="rId2">
              <a:alphaModFix amt="23000"/>
            </a:blip>
            <a:srcRect/>
            <a:stretch>
              <a:fillRect/>
            </a:stretch>
          </a:blipFill>
          <a:ln>
            <a:noFill/>
          </a:ln>
          <a:effectLst>
            <a:softEdge rad="622300"/>
          </a:effectLst>
        </p:spPr>
        <p:txBody>
          <a:bodyPr wrap="square" rtlCol="0">
            <a:spAutoFit/>
          </a:bodyPr>
          <a:lstStyle/>
          <a:p>
            <a:endParaRPr lang="en-DE" dirty="0"/>
          </a:p>
        </p:txBody>
      </p:sp>
      <p:sp>
        <p:nvSpPr>
          <p:cNvPr id="4" name="TextBox 3">
            <a:extLst>
              <a:ext uri="{FF2B5EF4-FFF2-40B4-BE49-F238E27FC236}">
                <a16:creationId xmlns:a16="http://schemas.microsoft.com/office/drawing/2014/main" id="{E497C4ED-C11A-49FF-A29A-B0A8293E9698}"/>
              </a:ext>
            </a:extLst>
          </p:cNvPr>
          <p:cNvSpPr txBox="1"/>
          <p:nvPr/>
        </p:nvSpPr>
        <p:spPr>
          <a:xfrm>
            <a:off x="614669" y="1550151"/>
            <a:ext cx="6896958" cy="769441"/>
          </a:xfrm>
          <a:prstGeom prst="rect">
            <a:avLst/>
          </a:prstGeom>
          <a:noFill/>
        </p:spPr>
        <p:txBody>
          <a:bodyPr wrap="square" rtlCol="0">
            <a:spAutoFit/>
          </a:bodyPr>
          <a:lstStyle/>
          <a:p>
            <a:pPr algn="ctr"/>
            <a:r>
              <a:rPr lang="ru-RU" sz="2800" dirty="0">
                <a:solidFill>
                  <a:srgbClr val="000000"/>
                </a:solidFill>
                <a:effectLst/>
                <a:latin typeface="Monotype Corsiva" panose="03010101010201010101" pitchFamily="66" charset="0"/>
              </a:rPr>
              <a:t>Выучить язык можно только</a:t>
            </a:r>
            <a:r>
              <a:rPr lang="en-GB" sz="2800" dirty="0">
                <a:solidFill>
                  <a:srgbClr val="000000"/>
                </a:solidFill>
                <a:effectLst/>
                <a:latin typeface="Monotype Corsiva" panose="03010101010201010101" pitchFamily="66" charset="0"/>
              </a:rPr>
              <a:t>,</a:t>
            </a:r>
            <a:r>
              <a:rPr lang="ru-RU" sz="2800" dirty="0">
                <a:solidFill>
                  <a:srgbClr val="000000"/>
                </a:solidFill>
                <a:effectLst/>
                <a:latin typeface="Monotype Corsiva" panose="03010101010201010101" pitchFamily="66" charset="0"/>
              </a:rPr>
              <a:t> используя его</a:t>
            </a:r>
            <a:r>
              <a:rPr lang="ru-RU" sz="2000" dirty="0">
                <a:solidFill>
                  <a:srgbClr val="000000"/>
                </a:solidFill>
                <a:effectLst/>
                <a:latin typeface="Monotype Corsiva" panose="03010101010201010101" pitchFamily="66" charset="0"/>
              </a:rPr>
              <a:t>.</a:t>
            </a:r>
          </a:p>
          <a:p>
            <a:pPr algn="ctr"/>
            <a:r>
              <a:rPr lang="en-GB" sz="1600" i="1" dirty="0">
                <a:latin typeface="Monotype Corsiva" panose="03010101010201010101" pitchFamily="66" charset="0"/>
              </a:rPr>
              <a:t>- </a:t>
            </a:r>
            <a:r>
              <a:rPr lang="ru-RU" sz="1600" i="1" dirty="0">
                <a:latin typeface="Monotype Corsiva" panose="03010101010201010101" pitchFamily="66" charset="0"/>
              </a:rPr>
              <a:t>Отто Есперсен</a:t>
            </a:r>
            <a:endParaRPr lang="en-DE" sz="1600" i="1" dirty="0">
              <a:latin typeface="Monotype Corsiva" panose="03010101010201010101" pitchFamily="66" charset="0"/>
            </a:endParaRPr>
          </a:p>
        </p:txBody>
      </p:sp>
      <p:sp>
        <p:nvSpPr>
          <p:cNvPr id="6" name="TextBox 5">
            <a:extLst>
              <a:ext uri="{FF2B5EF4-FFF2-40B4-BE49-F238E27FC236}">
                <a16:creationId xmlns:a16="http://schemas.microsoft.com/office/drawing/2014/main" id="{B3A734A6-9D67-4A73-AA08-E9CC1113770B}"/>
              </a:ext>
            </a:extLst>
          </p:cNvPr>
          <p:cNvSpPr txBox="1"/>
          <p:nvPr/>
        </p:nvSpPr>
        <p:spPr>
          <a:xfrm>
            <a:off x="2565619" y="3001330"/>
            <a:ext cx="6725712" cy="769441"/>
          </a:xfrm>
          <a:prstGeom prst="rect">
            <a:avLst/>
          </a:prstGeom>
          <a:noFill/>
        </p:spPr>
        <p:txBody>
          <a:bodyPr wrap="square" rtlCol="0">
            <a:spAutoFit/>
          </a:bodyPr>
          <a:lstStyle/>
          <a:p>
            <a:pPr algn="ctr"/>
            <a:r>
              <a:rPr lang="de-DE" sz="2800" dirty="0">
                <a:solidFill>
                  <a:srgbClr val="000000"/>
                </a:solidFill>
                <a:effectLst/>
                <a:latin typeface="Monotype Corsiva" panose="03010101010201010101" pitchFamily="66" charset="0"/>
              </a:rPr>
              <a:t>Eine Sprache lernt man, indem man sie gebraucht.</a:t>
            </a:r>
            <a:endParaRPr lang="de-DE" sz="1600" i="1" dirty="0">
              <a:solidFill>
                <a:srgbClr val="000000"/>
              </a:solidFill>
              <a:latin typeface="Monotype Corsiva" panose="03010101010201010101" pitchFamily="66" charset="0"/>
            </a:endParaRPr>
          </a:p>
          <a:p>
            <a:pPr algn="ctr"/>
            <a:r>
              <a:rPr lang="de-DE" sz="1600" i="1" dirty="0">
                <a:solidFill>
                  <a:srgbClr val="000000"/>
                </a:solidFill>
                <a:latin typeface="Monotype Corsiva" panose="03010101010201010101" pitchFamily="66" charset="0"/>
              </a:rPr>
              <a:t>- Otto Jespersen</a:t>
            </a:r>
            <a:endParaRPr lang="en-DE" sz="1600" i="1" dirty="0">
              <a:latin typeface="Monotype Corsiva" panose="03010101010201010101" pitchFamily="66" charset="0"/>
            </a:endParaRPr>
          </a:p>
        </p:txBody>
      </p:sp>
    </p:spTree>
    <p:extLst>
      <p:ext uri="{BB962C8B-B14F-4D97-AF65-F5344CB8AC3E}">
        <p14:creationId xmlns:p14="http://schemas.microsoft.com/office/powerpoint/2010/main" val="20573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1</a:t>
            </a:r>
            <a:r>
              <a:rPr lang="en-DE" dirty="0"/>
              <a:t>4</a:t>
            </a:r>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1</a:t>
            </a:r>
            <a:r>
              <a:rPr lang="en-DE" dirty="0"/>
              <a:t>5</a:t>
            </a:r>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pic>
        <p:nvPicPr>
          <p:cNvPr id="10" name="Picture 9" descr="A picture containing helmet, accessory&#10;&#10;Description automatically generated">
            <a:extLst>
              <a:ext uri="{FF2B5EF4-FFF2-40B4-BE49-F238E27FC236}">
                <a16:creationId xmlns:a16="http://schemas.microsoft.com/office/drawing/2014/main" id="{F72E2F18-5313-934D-B87E-3EEDA44FB05E}"/>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5597046" y="1497739"/>
            <a:ext cx="3543444" cy="3862522"/>
          </a:xfrm>
          <a:prstGeom prst="rect">
            <a:avLst/>
          </a:prstGeom>
        </p:spPr>
      </p:pic>
      <p:sp>
        <p:nvSpPr>
          <p:cNvPr id="11" name="TextBox 10">
            <a:extLst>
              <a:ext uri="{FF2B5EF4-FFF2-40B4-BE49-F238E27FC236}">
                <a16:creationId xmlns:a16="http://schemas.microsoft.com/office/drawing/2014/main" id="{C5596B9A-173E-E14A-9944-7FB6DFBA6708}"/>
              </a:ext>
            </a:extLst>
          </p:cNvPr>
          <p:cNvSpPr txBox="1"/>
          <p:nvPr/>
        </p:nvSpPr>
        <p:spPr>
          <a:xfrm>
            <a:off x="723425" y="192178"/>
            <a:ext cx="3592907" cy="523220"/>
          </a:xfrm>
          <a:prstGeom prst="rect">
            <a:avLst/>
          </a:prstGeom>
          <a:noFill/>
        </p:spPr>
        <p:txBody>
          <a:bodyPr wrap="square" rtlCol="0">
            <a:spAutoFit/>
          </a:bodyPr>
          <a:lstStyle/>
          <a:p>
            <a:r>
              <a:rPr lang="en-GB" sz="2800" b="1" dirty="0" err="1">
                <a:latin typeface="DIN Alternate" panose="020B0500000000000000" pitchFamily="34" charset="77"/>
              </a:rPr>
              <a:t>Schreiben</a:t>
            </a:r>
            <a:endParaRPr lang="en-DE" b="1" dirty="0">
              <a:latin typeface="DIN Alternate" panose="020B0500000000000000" pitchFamily="34" charset="77"/>
            </a:endParaRPr>
          </a:p>
        </p:txBody>
      </p:sp>
      <p:sp>
        <p:nvSpPr>
          <p:cNvPr id="12" name="TextBox 11">
            <a:extLst>
              <a:ext uri="{FF2B5EF4-FFF2-40B4-BE49-F238E27FC236}">
                <a16:creationId xmlns:a16="http://schemas.microsoft.com/office/drawing/2014/main" id="{E84FE847-FA91-4146-A324-37CBDACAE2EE}"/>
              </a:ext>
            </a:extLst>
          </p:cNvPr>
          <p:cNvSpPr txBox="1"/>
          <p:nvPr/>
        </p:nvSpPr>
        <p:spPr>
          <a:xfrm>
            <a:off x="185408" y="1019060"/>
            <a:ext cx="4123547" cy="738664"/>
          </a:xfrm>
          <a:prstGeom prst="rect">
            <a:avLst/>
          </a:prstGeom>
          <a:noFill/>
        </p:spPr>
        <p:txBody>
          <a:bodyPr wrap="square" rtlCol="0">
            <a:spAutoFit/>
          </a:bodyPr>
          <a:lstStyle/>
          <a:p>
            <a:pPr marL="342900" indent="-342900">
              <a:spcAft>
                <a:spcPts val="1200"/>
              </a:spcAft>
              <a:buAutoNum type="arabicPeriod"/>
            </a:pPr>
            <a:r>
              <a:rPr lang="de-DE" sz="1400" dirty="0">
                <a:solidFill>
                  <a:srgbClr val="000000"/>
                </a:solidFill>
                <a:effectLst/>
              </a:rPr>
              <a:t>Ich habe im Urlaub eine Postkarte auf Russisch geschrieben, in der ich von meinen Eindrücken berichtet habe.</a:t>
            </a:r>
            <a:endParaRPr lang="en-DE" sz="1700" dirty="0"/>
          </a:p>
        </p:txBody>
      </p:sp>
      <p:sp>
        <p:nvSpPr>
          <p:cNvPr id="13" name="TextBox 12">
            <a:extLst>
              <a:ext uri="{FF2B5EF4-FFF2-40B4-BE49-F238E27FC236}">
                <a16:creationId xmlns:a16="http://schemas.microsoft.com/office/drawing/2014/main" id="{6DFAED92-9C90-6C4C-AB82-106C35D24F69}"/>
              </a:ext>
            </a:extLst>
          </p:cNvPr>
          <p:cNvSpPr txBox="1"/>
          <p:nvPr/>
        </p:nvSpPr>
        <p:spPr>
          <a:xfrm>
            <a:off x="5042356" y="257373"/>
            <a:ext cx="3845130" cy="523220"/>
          </a:xfrm>
          <a:prstGeom prst="rect">
            <a:avLst/>
          </a:prstGeom>
          <a:noFill/>
        </p:spPr>
        <p:txBody>
          <a:bodyPr wrap="square" rtlCol="0">
            <a:spAutoFit/>
          </a:bodyPr>
          <a:lstStyle/>
          <a:p>
            <a:pPr marL="342900" indent="-342900">
              <a:spcAft>
                <a:spcPts val="1200"/>
              </a:spcAft>
              <a:buFont typeface="+mj-lt"/>
              <a:buAutoNum type="arabicPeriod" startAt="6"/>
            </a:pPr>
            <a:r>
              <a:rPr lang="en-DE" sz="1400" dirty="0"/>
              <a:t>Ich </a:t>
            </a:r>
            <a:r>
              <a:rPr lang="de-DE" sz="1400" dirty="0"/>
              <a:t>habe eine E-Mail an einen/eine Freund/-in auf Russisch verfasst.</a:t>
            </a:r>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916904"/>
            <a:ext cx="3845130" cy="523220"/>
          </a:xfrm>
          <a:prstGeom prst="rect">
            <a:avLst/>
          </a:prstGeom>
          <a:noFill/>
        </p:spPr>
        <p:txBody>
          <a:bodyPr wrap="square" rtlCol="0">
            <a:spAutoFit/>
          </a:bodyPr>
          <a:lstStyle/>
          <a:p>
            <a:pPr marL="342900" indent="-342900">
              <a:spcAft>
                <a:spcPts val="1200"/>
              </a:spcAft>
              <a:buFont typeface="+mj-lt"/>
              <a:buAutoNum type="arabicPeriod" startAt="3"/>
            </a:pPr>
            <a:r>
              <a:rPr lang="de-DE" sz="1400" dirty="0"/>
              <a:t>Ich habe eine Einkaufsliste auf Russisch verfasst. </a:t>
            </a:r>
            <a:endParaRPr lang="en-DE" sz="14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966504"/>
            <a:ext cx="4023182" cy="738664"/>
          </a:xfrm>
          <a:prstGeom prst="rect">
            <a:avLst/>
          </a:prstGeom>
          <a:noFill/>
        </p:spPr>
        <p:txBody>
          <a:bodyPr wrap="square" rtlCol="0">
            <a:spAutoFit/>
          </a:bodyPr>
          <a:lstStyle/>
          <a:p>
            <a:pPr marL="342900" indent="-342900">
              <a:spcAft>
                <a:spcPts val="1200"/>
              </a:spcAft>
              <a:buFont typeface="+mj-lt"/>
              <a:buAutoNum type="arabicPeriod" startAt="2"/>
            </a:pPr>
            <a:r>
              <a:rPr lang="de-DE" sz="1400" dirty="0">
                <a:solidFill>
                  <a:srgbClr val="000000"/>
                </a:solidFill>
                <a:effectLst/>
              </a:rPr>
              <a:t>Ich habe eine Karte zu einem Feiertag auf Russisch geschrieben und an eine russischsprachige Person gesendet.</a:t>
            </a:r>
            <a:endParaRPr lang="en-DE" sz="1700" dirty="0"/>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523220"/>
          </a:xfrm>
          <a:prstGeom prst="rect">
            <a:avLst/>
          </a:prstGeom>
          <a:noFill/>
        </p:spPr>
        <p:txBody>
          <a:bodyPr wrap="square" rtlCol="0">
            <a:spAutoFit/>
          </a:bodyPr>
          <a:lstStyle/>
          <a:p>
            <a:pPr marL="342900" indent="-342900">
              <a:spcAft>
                <a:spcPts val="1200"/>
              </a:spcAft>
              <a:buFont typeface="+mj-lt"/>
              <a:buAutoNum type="arabicPeriod" startAt="5"/>
            </a:pPr>
            <a:r>
              <a:rPr lang="en-DE" sz="1400" dirty="0"/>
              <a:t>Ich </a:t>
            </a:r>
            <a:r>
              <a:rPr lang="de-DE" sz="1400" dirty="0"/>
              <a:t>habe eine E-Mail an meine Lehrkraft auf Russisch verfasst.</a:t>
            </a:r>
            <a:endParaRPr lang="en-DE" sz="1400" dirty="0"/>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867304"/>
            <a:ext cx="3845130" cy="307777"/>
          </a:xfrm>
          <a:prstGeom prst="rect">
            <a:avLst/>
          </a:prstGeom>
          <a:noFill/>
        </p:spPr>
        <p:txBody>
          <a:bodyPr wrap="square" rtlCol="0">
            <a:spAutoFit/>
          </a:bodyPr>
          <a:lstStyle/>
          <a:p>
            <a:pPr marL="342900" indent="-342900">
              <a:spcAft>
                <a:spcPts val="1200"/>
              </a:spcAft>
              <a:buFont typeface="+mj-lt"/>
              <a:buAutoNum type="arabicPeriod" startAt="4"/>
            </a:pPr>
            <a:r>
              <a:rPr lang="en-DE" sz="1400" dirty="0"/>
              <a:t>Ich </a:t>
            </a:r>
            <a:r>
              <a:rPr lang="de-DE" sz="1400" dirty="0"/>
              <a:t>habe eine To-do-Liste auf Russisch erstellt.</a:t>
            </a:r>
            <a:endParaRPr lang="en-DE" sz="1700" dirty="0"/>
          </a:p>
        </p:txBody>
      </p:sp>
      <p:sp>
        <p:nvSpPr>
          <p:cNvPr id="26" name="TextBox 25">
            <a:extLst>
              <a:ext uri="{FF2B5EF4-FFF2-40B4-BE49-F238E27FC236}">
                <a16:creationId xmlns:a16="http://schemas.microsoft.com/office/drawing/2014/main" id="{D78864B6-E2D2-8A4D-9757-2D4F2A5A0505}"/>
              </a:ext>
            </a:extLst>
          </p:cNvPr>
          <p:cNvSpPr txBox="1"/>
          <p:nvPr/>
        </p:nvSpPr>
        <p:spPr>
          <a:xfrm>
            <a:off x="5042356" y="1939659"/>
            <a:ext cx="3845130" cy="1323439"/>
          </a:xfrm>
          <a:prstGeom prst="rect">
            <a:avLst/>
          </a:prstGeom>
          <a:noFill/>
        </p:spPr>
        <p:txBody>
          <a:bodyPr wrap="square" rtlCol="0">
            <a:spAutoFit/>
          </a:bodyPr>
          <a:lstStyle/>
          <a:p>
            <a:pPr marL="342900" indent="-342900">
              <a:spcAft>
                <a:spcPts val="1200"/>
              </a:spcAft>
              <a:buFont typeface="+mj-lt"/>
              <a:buAutoNum type="arabicPeriod" startAt="8"/>
            </a:pPr>
            <a:endParaRPr lang="en-GB" sz="1400" dirty="0"/>
          </a:p>
          <a:p>
            <a:pPr marL="342900" indent="-342900">
              <a:spcAft>
                <a:spcPts val="1200"/>
              </a:spcAft>
              <a:buFont typeface="+mj-lt"/>
              <a:buAutoNum type="arabicPeriod" startAt="8"/>
            </a:pPr>
            <a:r>
              <a:rPr lang="en-DE" sz="1400" dirty="0"/>
              <a:t>Ich </a:t>
            </a:r>
            <a:r>
              <a:rPr lang="en-GB" sz="1400" dirty="0"/>
              <a:t>h</a:t>
            </a:r>
            <a:r>
              <a:rPr lang="de-DE" sz="1400" dirty="0" err="1"/>
              <a:t>abe</a:t>
            </a:r>
            <a:r>
              <a:rPr lang="de-DE" sz="1400" dirty="0"/>
              <a:t> mit meinem/meiner Tandem-Partner/-in Nachrichten über einen Messenger (</a:t>
            </a:r>
            <a:r>
              <a:rPr lang="de-DE" sz="1400" dirty="0" err="1"/>
              <a:t>Whatsapp</a:t>
            </a:r>
            <a:r>
              <a:rPr lang="de-DE" sz="1400" dirty="0"/>
              <a:t>, </a:t>
            </a:r>
            <a:r>
              <a:rPr lang="de-DE" sz="1400" dirty="0" err="1"/>
              <a:t>Telegram</a:t>
            </a:r>
            <a:r>
              <a:rPr lang="de-DE" sz="1400" dirty="0"/>
              <a:t>, </a:t>
            </a:r>
            <a:r>
              <a:rPr lang="de-DE" sz="1400" dirty="0" err="1"/>
              <a:t>Viber</a:t>
            </a:r>
            <a:r>
              <a:rPr lang="de-DE" sz="1400" dirty="0"/>
              <a:t> etc.) ausgetauscht.</a:t>
            </a:r>
            <a:endParaRPr lang="en-DE" sz="1400" dirty="0"/>
          </a:p>
        </p:txBody>
      </p:sp>
      <p:sp>
        <p:nvSpPr>
          <p:cNvPr id="27" name="TextBox 26">
            <a:extLst>
              <a:ext uri="{FF2B5EF4-FFF2-40B4-BE49-F238E27FC236}">
                <a16:creationId xmlns:a16="http://schemas.microsoft.com/office/drawing/2014/main" id="{D913124B-28FF-1C4B-B546-68FA3772A278}"/>
              </a:ext>
            </a:extLst>
          </p:cNvPr>
          <p:cNvSpPr txBox="1"/>
          <p:nvPr/>
        </p:nvSpPr>
        <p:spPr>
          <a:xfrm>
            <a:off x="5042356" y="896145"/>
            <a:ext cx="3845130" cy="1107996"/>
          </a:xfrm>
          <a:prstGeom prst="rect">
            <a:avLst/>
          </a:prstGeom>
          <a:noFill/>
        </p:spPr>
        <p:txBody>
          <a:bodyPr wrap="square" rtlCol="0">
            <a:spAutoFit/>
          </a:bodyPr>
          <a:lstStyle/>
          <a:p>
            <a:pPr marL="342900" indent="-342900">
              <a:spcAft>
                <a:spcPts val="1200"/>
              </a:spcAft>
              <a:buFont typeface="+mj-lt"/>
              <a:buAutoNum type="arabicPeriod" startAt="7"/>
            </a:pPr>
            <a:endParaRPr lang="en-GB" sz="1400" dirty="0"/>
          </a:p>
          <a:p>
            <a:pPr marL="342900" indent="-342900">
              <a:spcAft>
                <a:spcPts val="1200"/>
              </a:spcAft>
              <a:buFont typeface="+mj-lt"/>
              <a:buAutoNum type="arabicPeriod" startAt="7"/>
            </a:pPr>
            <a:r>
              <a:rPr lang="en-DE" sz="1400" dirty="0"/>
              <a:t>Ich </a:t>
            </a:r>
            <a:r>
              <a:rPr lang="de-DE" sz="1400" dirty="0"/>
              <a:t>habe einen Kommentar auf Russisch in einem sozialen Netzwerk (Instagram, FB, VK etc.) gepostet.</a:t>
            </a:r>
          </a:p>
        </p:txBody>
      </p:sp>
      <p:sp>
        <p:nvSpPr>
          <p:cNvPr id="29" name="TextBox 28">
            <a:extLst>
              <a:ext uri="{FF2B5EF4-FFF2-40B4-BE49-F238E27FC236}">
                <a16:creationId xmlns:a16="http://schemas.microsoft.com/office/drawing/2014/main" id="{88978D49-621A-FD4C-ABA9-CEB16518ACBF}"/>
              </a:ext>
            </a:extLst>
          </p:cNvPr>
          <p:cNvSpPr txBox="1"/>
          <p:nvPr/>
        </p:nvSpPr>
        <p:spPr>
          <a:xfrm>
            <a:off x="5041191" y="3176618"/>
            <a:ext cx="3845130" cy="1107996"/>
          </a:xfrm>
          <a:prstGeom prst="rect">
            <a:avLst/>
          </a:prstGeom>
          <a:noFill/>
        </p:spPr>
        <p:txBody>
          <a:bodyPr wrap="square" rtlCol="0">
            <a:spAutoFit/>
          </a:bodyPr>
          <a:lstStyle/>
          <a:p>
            <a:pPr marL="342900" indent="-342900">
              <a:spcAft>
                <a:spcPts val="1200"/>
              </a:spcAft>
              <a:buFont typeface="+mj-lt"/>
              <a:buAutoNum type="arabicPeriod" startAt="9"/>
            </a:pPr>
            <a:endParaRPr lang="en-GB" sz="1400" dirty="0"/>
          </a:p>
          <a:p>
            <a:pPr marL="342900" indent="-342900">
              <a:spcAft>
                <a:spcPts val="1200"/>
              </a:spcAft>
              <a:buFont typeface="+mj-lt"/>
              <a:buAutoNum type="arabicPeriod" startAt="9"/>
            </a:pPr>
            <a:r>
              <a:rPr lang="en-DE" sz="1400" dirty="0"/>
              <a:t>Ich </a:t>
            </a:r>
            <a:r>
              <a:rPr lang="de-DE" sz="1400" dirty="0"/>
              <a:t>habe bei einem Online-Spiel mit meinem/meiner Mitspieler/-in im Chat auf Russisch kommuniziert.</a:t>
            </a:r>
            <a:endParaRPr lang="en-DE" sz="1400" dirty="0"/>
          </a:p>
        </p:txBody>
      </p:sp>
      <p:sp>
        <p:nvSpPr>
          <p:cNvPr id="31" name="TextBox 30">
            <a:extLst>
              <a:ext uri="{FF2B5EF4-FFF2-40B4-BE49-F238E27FC236}">
                <a16:creationId xmlns:a16="http://schemas.microsoft.com/office/drawing/2014/main" id="{ED5618FF-2F1E-F543-B3B3-13C15ED7117D}"/>
              </a:ext>
            </a:extLst>
          </p:cNvPr>
          <p:cNvSpPr txBox="1"/>
          <p:nvPr/>
        </p:nvSpPr>
        <p:spPr>
          <a:xfrm>
            <a:off x="5041191" y="4284614"/>
            <a:ext cx="3845130" cy="1738938"/>
          </a:xfrm>
          <a:prstGeom prst="rect">
            <a:avLst/>
          </a:prstGeom>
          <a:noFill/>
        </p:spPr>
        <p:txBody>
          <a:bodyPr wrap="square" rtlCol="0">
            <a:spAutoFit/>
          </a:bodyPr>
          <a:lstStyle/>
          <a:p>
            <a:pPr marL="342900" indent="-342900">
              <a:spcAft>
                <a:spcPts val="1200"/>
              </a:spcAft>
              <a:buFont typeface="+mj-lt"/>
              <a:buAutoNum type="arabicPeriod" startAt="10"/>
            </a:pPr>
            <a:endParaRPr lang="en-GB" sz="1400" dirty="0"/>
          </a:p>
          <a:p>
            <a:pPr marL="342900" indent="-342900">
              <a:spcAft>
                <a:spcPts val="1200"/>
              </a:spcAft>
              <a:buFont typeface="+mj-lt"/>
              <a:buAutoNum type="arabicPeriod" startAt="10"/>
            </a:pPr>
            <a:r>
              <a:rPr lang="en-DE" sz="1400" dirty="0"/>
              <a:t>Ich </a:t>
            </a:r>
            <a:r>
              <a:rPr lang="de-DE" sz="1400" dirty="0"/>
              <a:t>habe ein Motivationsschreiben/eine Bewerbung für ein russischsprachiges Praktikum/einen Auslandsaufenthalt geschrieben.</a:t>
            </a:r>
          </a:p>
          <a:p>
            <a:pPr marL="342900" indent="-342900">
              <a:spcAft>
                <a:spcPts val="1200"/>
              </a:spcAft>
              <a:buFont typeface="+mj-lt"/>
              <a:buAutoNum type="arabicPeriod" startAt="10"/>
            </a:pPr>
            <a:endParaRPr lang="en-DE" sz="1700" dirty="0"/>
          </a:p>
        </p:txBody>
      </p:sp>
      <p:cxnSp>
        <p:nvCxnSpPr>
          <p:cNvPr id="44" name="Straight Connector 43">
            <a:extLst>
              <a:ext uri="{FF2B5EF4-FFF2-40B4-BE49-F238E27FC236}">
                <a16:creationId xmlns:a16="http://schemas.microsoft.com/office/drawing/2014/main" id="{3489C4D8-EF64-7F4F-9238-9BE506531B9D}"/>
              </a:ext>
            </a:extLst>
          </p:cNvPr>
          <p:cNvCxnSpPr/>
          <p:nvPr/>
        </p:nvCxnSpPr>
        <p:spPr>
          <a:xfrm>
            <a:off x="5243513"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023289-4091-3E47-BEB5-BE4EED36B864}"/>
              </a:ext>
            </a:extLst>
          </p:cNvPr>
          <p:cNvCxnSpPr/>
          <p:nvPr/>
        </p:nvCxnSpPr>
        <p:spPr>
          <a:xfrm>
            <a:off x="5243513"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917544"/>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20361" y="986555"/>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8355" y="2875518"/>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50554" y="3795417"/>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76159" y="4737619"/>
            <a:ext cx="920576" cy="890093"/>
          </a:xfrm>
          <a:prstGeom prst="rect">
            <a:avLst/>
          </a:prstGeom>
        </p:spPr>
      </p:pic>
      <p:pic>
        <p:nvPicPr>
          <p:cNvPr id="21" name="Picture 20">
            <a:extLst>
              <a:ext uri="{FF2B5EF4-FFF2-40B4-BE49-F238E27FC236}">
                <a16:creationId xmlns:a16="http://schemas.microsoft.com/office/drawing/2014/main" id="{E885EF7A-C42A-46A5-B4BE-360051465BCF}"/>
              </a:ext>
            </a:extLst>
          </p:cNvPr>
          <p:cNvPicPr>
            <a:picLocks noChangeAspect="1"/>
          </p:cNvPicPr>
          <p:nvPr/>
        </p:nvPicPr>
        <p:blipFill>
          <a:blip r:embed="rId5"/>
          <a:stretch>
            <a:fillRect/>
          </a:stretch>
        </p:blipFill>
        <p:spPr>
          <a:xfrm>
            <a:off x="8906324" y="128967"/>
            <a:ext cx="920576" cy="890093"/>
          </a:xfrm>
          <a:prstGeom prst="rect">
            <a:avLst/>
          </a:prstGeom>
        </p:spPr>
      </p:pic>
      <p:pic>
        <p:nvPicPr>
          <p:cNvPr id="22" name="Picture 21">
            <a:extLst>
              <a:ext uri="{FF2B5EF4-FFF2-40B4-BE49-F238E27FC236}">
                <a16:creationId xmlns:a16="http://schemas.microsoft.com/office/drawing/2014/main" id="{0521D004-77E3-478A-9DB0-D5711FC79592}"/>
              </a:ext>
            </a:extLst>
          </p:cNvPr>
          <p:cNvPicPr>
            <a:picLocks noChangeAspect="1"/>
          </p:cNvPicPr>
          <p:nvPr/>
        </p:nvPicPr>
        <p:blipFill>
          <a:blip r:embed="rId5"/>
          <a:stretch>
            <a:fillRect/>
          </a:stretch>
        </p:blipFill>
        <p:spPr>
          <a:xfrm>
            <a:off x="8929482" y="1188385"/>
            <a:ext cx="920576" cy="890093"/>
          </a:xfrm>
          <a:prstGeom prst="rect">
            <a:avLst/>
          </a:prstGeom>
        </p:spPr>
      </p:pic>
      <p:pic>
        <p:nvPicPr>
          <p:cNvPr id="23" name="Picture 22">
            <a:extLst>
              <a:ext uri="{FF2B5EF4-FFF2-40B4-BE49-F238E27FC236}">
                <a16:creationId xmlns:a16="http://schemas.microsoft.com/office/drawing/2014/main" id="{2307FAEE-C306-4092-BD52-0C06CB719F90}"/>
              </a:ext>
            </a:extLst>
          </p:cNvPr>
          <p:cNvPicPr>
            <a:picLocks noChangeAspect="1"/>
          </p:cNvPicPr>
          <p:nvPr/>
        </p:nvPicPr>
        <p:blipFill>
          <a:blip r:embed="rId5"/>
          <a:stretch>
            <a:fillRect/>
          </a:stretch>
        </p:blipFill>
        <p:spPr>
          <a:xfrm>
            <a:off x="8929482" y="2249916"/>
            <a:ext cx="920576" cy="890093"/>
          </a:xfrm>
          <a:prstGeom prst="rect">
            <a:avLst/>
          </a:prstGeom>
        </p:spPr>
      </p:pic>
      <p:pic>
        <p:nvPicPr>
          <p:cNvPr id="25" name="Picture 24">
            <a:extLst>
              <a:ext uri="{FF2B5EF4-FFF2-40B4-BE49-F238E27FC236}">
                <a16:creationId xmlns:a16="http://schemas.microsoft.com/office/drawing/2014/main" id="{89A6FD58-94AD-4505-B986-6CB6AB0EB8C4}"/>
              </a:ext>
            </a:extLst>
          </p:cNvPr>
          <p:cNvPicPr>
            <a:picLocks noChangeAspect="1"/>
          </p:cNvPicPr>
          <p:nvPr/>
        </p:nvPicPr>
        <p:blipFill>
          <a:blip r:embed="rId5"/>
          <a:stretch>
            <a:fillRect/>
          </a:stretch>
        </p:blipFill>
        <p:spPr>
          <a:xfrm>
            <a:off x="8903724" y="3455232"/>
            <a:ext cx="920576" cy="890093"/>
          </a:xfrm>
          <a:prstGeom prst="rect">
            <a:avLst/>
          </a:prstGeom>
        </p:spPr>
      </p:pic>
      <p:pic>
        <p:nvPicPr>
          <p:cNvPr id="28" name="Picture 27">
            <a:extLst>
              <a:ext uri="{FF2B5EF4-FFF2-40B4-BE49-F238E27FC236}">
                <a16:creationId xmlns:a16="http://schemas.microsoft.com/office/drawing/2014/main" id="{8390C4B2-89E1-4A23-A148-C21CFC21EBF5}"/>
              </a:ext>
            </a:extLst>
          </p:cNvPr>
          <p:cNvPicPr>
            <a:picLocks noChangeAspect="1"/>
          </p:cNvPicPr>
          <p:nvPr/>
        </p:nvPicPr>
        <p:blipFill>
          <a:blip r:embed="rId5"/>
          <a:stretch>
            <a:fillRect/>
          </a:stretch>
        </p:blipFill>
        <p:spPr>
          <a:xfrm>
            <a:off x="8930778" y="4572002"/>
            <a:ext cx="920576" cy="890093"/>
          </a:xfrm>
          <a:prstGeom prst="rect">
            <a:avLst/>
          </a:prstGeom>
        </p:spPr>
      </p:pic>
    </p:spTree>
    <p:extLst>
      <p:ext uri="{BB962C8B-B14F-4D97-AF65-F5344CB8AC3E}">
        <p14:creationId xmlns:p14="http://schemas.microsoft.com/office/powerpoint/2010/main" val="162322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B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C5CE07-9221-EC47-8E83-BCE5193666FD}"/>
              </a:ext>
            </a:extLst>
          </p:cNvPr>
          <p:cNvSpPr txBox="1"/>
          <p:nvPr/>
        </p:nvSpPr>
        <p:spPr>
          <a:xfrm>
            <a:off x="463826" y="6488668"/>
            <a:ext cx="418704" cy="369332"/>
          </a:xfrm>
          <a:prstGeom prst="rect">
            <a:avLst/>
          </a:prstGeom>
          <a:noFill/>
        </p:spPr>
        <p:txBody>
          <a:bodyPr wrap="none" rtlCol="0">
            <a:spAutoFit/>
          </a:bodyPr>
          <a:lstStyle/>
          <a:p>
            <a:r>
              <a:rPr lang="ru-RU" dirty="0"/>
              <a:t>16</a:t>
            </a:r>
            <a:endParaRPr lang="en-DE" dirty="0"/>
          </a:p>
        </p:txBody>
      </p:sp>
      <p:sp>
        <p:nvSpPr>
          <p:cNvPr id="3" name="TextBox 2">
            <a:extLst>
              <a:ext uri="{FF2B5EF4-FFF2-40B4-BE49-F238E27FC236}">
                <a16:creationId xmlns:a16="http://schemas.microsoft.com/office/drawing/2014/main" id="{12CA3E38-2F9E-204B-B56F-28901F84524C}"/>
              </a:ext>
            </a:extLst>
          </p:cNvPr>
          <p:cNvSpPr txBox="1"/>
          <p:nvPr/>
        </p:nvSpPr>
        <p:spPr>
          <a:xfrm>
            <a:off x="9140488" y="6488668"/>
            <a:ext cx="418704" cy="369332"/>
          </a:xfrm>
          <a:prstGeom prst="rect">
            <a:avLst/>
          </a:prstGeom>
          <a:noFill/>
        </p:spPr>
        <p:txBody>
          <a:bodyPr wrap="none" rtlCol="0">
            <a:spAutoFit/>
          </a:bodyPr>
          <a:lstStyle/>
          <a:p>
            <a:r>
              <a:rPr lang="ru-RU" dirty="0"/>
              <a:t>17</a:t>
            </a:r>
            <a:endParaRPr lang="en-DE" dirty="0"/>
          </a:p>
        </p:txBody>
      </p:sp>
      <p:cxnSp>
        <p:nvCxnSpPr>
          <p:cNvPr id="5" name="Straight Connector 4">
            <a:extLst>
              <a:ext uri="{FF2B5EF4-FFF2-40B4-BE49-F238E27FC236}">
                <a16:creationId xmlns:a16="http://schemas.microsoft.com/office/drawing/2014/main" id="{8ED7A9FB-D256-4241-82F0-2713B27D1C19}"/>
              </a:ext>
            </a:extLst>
          </p:cNvPr>
          <p:cNvCxnSpPr/>
          <p:nvPr/>
        </p:nvCxnSpPr>
        <p:spPr>
          <a:xfrm>
            <a:off x="4953000" y="0"/>
            <a:ext cx="0" cy="6858000"/>
          </a:xfrm>
          <a:prstGeom prst="line">
            <a:avLst/>
          </a:prstGeom>
          <a:ln w="1270">
            <a:solidFill>
              <a:schemeClr val="tx1">
                <a:alpha val="34813"/>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descr="A picture containing helmet, accessory&#10;&#10;Description automatically generated">
            <a:extLst>
              <a:ext uri="{FF2B5EF4-FFF2-40B4-BE49-F238E27FC236}">
                <a16:creationId xmlns:a16="http://schemas.microsoft.com/office/drawing/2014/main" id="{DF99498C-0C2E-7E49-927D-2056F2377993}"/>
              </a:ext>
            </a:extLst>
          </p:cNvPr>
          <p:cNvPicPr>
            <a:picLocks noChangeAspect="1"/>
          </p:cNvPicPr>
          <p:nvPr/>
        </p:nvPicPr>
        <p:blipFill>
          <a:blip r:embed="rId2">
            <a:duotone>
              <a:schemeClr val="bg2">
                <a:shade val="45000"/>
                <a:satMod val="135000"/>
              </a:schemeClr>
              <a:prstClr val="white"/>
            </a:duotone>
            <a:alphaModFix amt="20000"/>
          </a:blip>
          <a:stretch>
            <a:fillRect/>
          </a:stretch>
        </p:blipFill>
        <p:spPr>
          <a:xfrm>
            <a:off x="765512" y="1497739"/>
            <a:ext cx="3543444" cy="3862522"/>
          </a:xfrm>
          <a:prstGeom prst="rect">
            <a:avLst/>
          </a:prstGeom>
        </p:spPr>
      </p:pic>
      <p:sp>
        <p:nvSpPr>
          <p:cNvPr id="12" name="TextBox 11">
            <a:extLst>
              <a:ext uri="{FF2B5EF4-FFF2-40B4-BE49-F238E27FC236}">
                <a16:creationId xmlns:a16="http://schemas.microsoft.com/office/drawing/2014/main" id="{E84FE847-FA91-4146-A324-37CBDACAE2EE}"/>
              </a:ext>
            </a:extLst>
          </p:cNvPr>
          <p:cNvSpPr txBox="1"/>
          <p:nvPr/>
        </p:nvSpPr>
        <p:spPr>
          <a:xfrm>
            <a:off x="185409" y="280396"/>
            <a:ext cx="4123547" cy="738664"/>
          </a:xfrm>
          <a:prstGeom prst="rect">
            <a:avLst/>
          </a:prstGeom>
          <a:noFill/>
        </p:spPr>
        <p:txBody>
          <a:bodyPr wrap="square" rtlCol="0">
            <a:spAutoFit/>
          </a:bodyPr>
          <a:lstStyle/>
          <a:p>
            <a:pPr marL="342900" indent="-342900">
              <a:spcAft>
                <a:spcPts val="1200"/>
              </a:spcAft>
              <a:buFont typeface="+mj-lt"/>
              <a:buAutoNum type="arabicPeriod" startAt="11"/>
            </a:pPr>
            <a:r>
              <a:rPr lang="de-DE" sz="1400" dirty="0">
                <a:solidFill>
                  <a:srgbClr val="000000"/>
                </a:solidFill>
                <a:effectLst/>
              </a:rPr>
              <a:t>Ich habe ☐1 Woche/ ☐2 Wochen/ ☐3 Wochen/ ☐4 Wochen/ ☐mehr als 4 Wochen ein Tagebuch auf Russisch geführt.</a:t>
            </a:r>
            <a:endParaRPr lang="en-DE" sz="1700" dirty="0"/>
          </a:p>
        </p:txBody>
      </p:sp>
      <p:sp>
        <p:nvSpPr>
          <p:cNvPr id="15" name="TextBox 14">
            <a:extLst>
              <a:ext uri="{FF2B5EF4-FFF2-40B4-BE49-F238E27FC236}">
                <a16:creationId xmlns:a16="http://schemas.microsoft.com/office/drawing/2014/main" id="{A73D7333-358D-244D-B77B-069B02C8062A}"/>
              </a:ext>
            </a:extLst>
          </p:cNvPr>
          <p:cNvSpPr txBox="1"/>
          <p:nvPr/>
        </p:nvSpPr>
        <p:spPr>
          <a:xfrm>
            <a:off x="185409" y="2467476"/>
            <a:ext cx="3845130" cy="523220"/>
          </a:xfrm>
          <a:prstGeom prst="rect">
            <a:avLst/>
          </a:prstGeom>
          <a:noFill/>
        </p:spPr>
        <p:txBody>
          <a:bodyPr wrap="square" rtlCol="0">
            <a:spAutoFit/>
          </a:bodyPr>
          <a:lstStyle/>
          <a:p>
            <a:pPr marL="342900" indent="-342900">
              <a:spcAft>
                <a:spcPts val="1200"/>
              </a:spcAft>
              <a:buFont typeface="+mj-lt"/>
              <a:buAutoNum type="arabicPeriod" startAt="13"/>
            </a:pPr>
            <a:r>
              <a:rPr lang="de-DE" sz="1400" dirty="0"/>
              <a:t>Ich habe einen russischen Text eines Mitschülers korrigiert.</a:t>
            </a:r>
            <a:endParaRPr lang="en-DE" sz="1400" dirty="0"/>
          </a:p>
        </p:txBody>
      </p:sp>
      <p:sp>
        <p:nvSpPr>
          <p:cNvPr id="16" name="TextBox 15">
            <a:extLst>
              <a:ext uri="{FF2B5EF4-FFF2-40B4-BE49-F238E27FC236}">
                <a16:creationId xmlns:a16="http://schemas.microsoft.com/office/drawing/2014/main" id="{EF207939-5C0D-D44F-A143-480856E95DE9}"/>
              </a:ext>
            </a:extLst>
          </p:cNvPr>
          <p:cNvSpPr txBox="1"/>
          <p:nvPr/>
        </p:nvSpPr>
        <p:spPr>
          <a:xfrm>
            <a:off x="185409" y="1378694"/>
            <a:ext cx="4023182" cy="723275"/>
          </a:xfrm>
          <a:prstGeom prst="rect">
            <a:avLst/>
          </a:prstGeom>
          <a:noFill/>
        </p:spPr>
        <p:txBody>
          <a:bodyPr wrap="square" rtlCol="0">
            <a:spAutoFit/>
          </a:bodyPr>
          <a:lstStyle/>
          <a:p>
            <a:pPr marL="342900" indent="-342900">
              <a:spcAft>
                <a:spcPts val="1200"/>
              </a:spcAft>
              <a:buFont typeface="+mj-lt"/>
              <a:buAutoNum type="arabicPeriod" startAt="12"/>
            </a:pPr>
            <a:r>
              <a:rPr lang="de-DE" sz="1400" dirty="0">
                <a:solidFill>
                  <a:srgbClr val="000000"/>
                </a:solidFill>
                <a:effectLst/>
              </a:rPr>
              <a:t>Ich habe ein </a:t>
            </a:r>
            <a:r>
              <a:rPr lang="de-DE" sz="1400" i="1" dirty="0">
                <a:solidFill>
                  <a:srgbClr val="000000"/>
                </a:solidFill>
              </a:rPr>
              <a:t>B</a:t>
            </a:r>
            <a:r>
              <a:rPr lang="de-DE" sz="1400" i="1" dirty="0">
                <a:solidFill>
                  <a:srgbClr val="000000"/>
                </a:solidFill>
                <a:effectLst/>
              </a:rPr>
              <a:t>ullet </a:t>
            </a:r>
            <a:r>
              <a:rPr lang="de-DE" sz="1400" i="1" dirty="0">
                <a:solidFill>
                  <a:srgbClr val="000000"/>
                </a:solidFill>
              </a:rPr>
              <a:t>J</a:t>
            </a:r>
            <a:r>
              <a:rPr lang="de-DE" sz="1400" i="1" dirty="0">
                <a:solidFill>
                  <a:srgbClr val="000000"/>
                </a:solidFill>
                <a:effectLst/>
              </a:rPr>
              <a:t>ournal </a:t>
            </a:r>
            <a:r>
              <a:rPr lang="de-DE" sz="1400" dirty="0">
                <a:solidFill>
                  <a:srgbClr val="000000"/>
                </a:solidFill>
                <a:effectLst/>
              </a:rPr>
              <a:t>auf Russisch erstellt.</a:t>
            </a:r>
          </a:p>
          <a:p>
            <a:pPr marL="342900" indent="-342900">
              <a:spcAft>
                <a:spcPts val="1200"/>
              </a:spcAft>
              <a:buFont typeface="+mj-lt"/>
              <a:buAutoNum type="arabicPeriod" startAt="12"/>
            </a:pPr>
            <a:endParaRPr lang="en-DE" sz="1700" dirty="0"/>
          </a:p>
        </p:txBody>
      </p:sp>
      <p:sp>
        <p:nvSpPr>
          <p:cNvPr id="17" name="TextBox 16">
            <a:extLst>
              <a:ext uri="{FF2B5EF4-FFF2-40B4-BE49-F238E27FC236}">
                <a16:creationId xmlns:a16="http://schemas.microsoft.com/office/drawing/2014/main" id="{6B9F79BE-55AB-334F-8732-91E3E8767B0D}"/>
              </a:ext>
            </a:extLst>
          </p:cNvPr>
          <p:cNvSpPr txBox="1"/>
          <p:nvPr/>
        </p:nvSpPr>
        <p:spPr>
          <a:xfrm>
            <a:off x="185409" y="4814104"/>
            <a:ext cx="3845130" cy="738664"/>
          </a:xfrm>
          <a:prstGeom prst="rect">
            <a:avLst/>
          </a:prstGeom>
          <a:noFill/>
        </p:spPr>
        <p:txBody>
          <a:bodyPr wrap="square" rtlCol="0">
            <a:spAutoFit/>
          </a:bodyPr>
          <a:lstStyle/>
          <a:p>
            <a:pPr marL="342900" indent="-342900">
              <a:spcAft>
                <a:spcPts val="1200"/>
              </a:spcAft>
              <a:buFont typeface="+mj-lt"/>
              <a:buAutoNum type="arabicPeriod" startAt="15"/>
            </a:pPr>
            <a:r>
              <a:rPr lang="en-DE" sz="1400" dirty="0"/>
              <a:t>Ich </a:t>
            </a:r>
            <a:r>
              <a:rPr lang="de-DE" sz="1400" dirty="0"/>
              <a:t> habe ☐ein Gedicht/ ☐eine kurze Geschichte/ ☐einen Liedtext/ ☐ein Motto  auf Russisch geschrieben.</a:t>
            </a:r>
            <a:endParaRPr lang="en-DE" sz="1400" dirty="0">
              <a:highlight>
                <a:srgbClr val="FFFF00"/>
              </a:highlight>
            </a:endParaRPr>
          </a:p>
        </p:txBody>
      </p:sp>
      <p:sp>
        <p:nvSpPr>
          <p:cNvPr id="18" name="TextBox 17">
            <a:extLst>
              <a:ext uri="{FF2B5EF4-FFF2-40B4-BE49-F238E27FC236}">
                <a16:creationId xmlns:a16="http://schemas.microsoft.com/office/drawing/2014/main" id="{F5606D44-433A-7C4F-BEC7-C9A5E2CEA394}"/>
              </a:ext>
            </a:extLst>
          </p:cNvPr>
          <p:cNvSpPr txBox="1"/>
          <p:nvPr/>
        </p:nvSpPr>
        <p:spPr>
          <a:xfrm>
            <a:off x="185409" y="3602995"/>
            <a:ext cx="3845130" cy="954107"/>
          </a:xfrm>
          <a:prstGeom prst="rect">
            <a:avLst/>
          </a:prstGeom>
          <a:noFill/>
        </p:spPr>
        <p:txBody>
          <a:bodyPr wrap="square" rtlCol="0">
            <a:spAutoFit/>
          </a:bodyPr>
          <a:lstStyle/>
          <a:p>
            <a:pPr marL="342900" indent="-342900">
              <a:spcAft>
                <a:spcPts val="1200"/>
              </a:spcAft>
              <a:buFont typeface="+mj-lt"/>
              <a:buAutoNum type="arabicPeriod" startAt="14"/>
            </a:pPr>
            <a:r>
              <a:rPr lang="en-DE" sz="1400" dirty="0"/>
              <a:t>Ich </a:t>
            </a:r>
            <a:r>
              <a:rPr lang="de-DE" sz="1400" dirty="0"/>
              <a:t>habe die wichtigsten Punkte aus einer Vorlesung/einem Vortrag/einem Webinar/ einer Unterrichtsstunde auf Russisch festgehalten.</a:t>
            </a:r>
          </a:p>
        </p:txBody>
      </p:sp>
      <p:cxnSp>
        <p:nvCxnSpPr>
          <p:cNvPr id="46" name="Straight Connector 45">
            <a:extLst>
              <a:ext uri="{FF2B5EF4-FFF2-40B4-BE49-F238E27FC236}">
                <a16:creationId xmlns:a16="http://schemas.microsoft.com/office/drawing/2014/main" id="{9A2A4888-4420-AB40-AE0C-6B72F50675B0}"/>
              </a:ext>
            </a:extLst>
          </p:cNvPr>
          <p:cNvCxnSpPr/>
          <p:nvPr/>
        </p:nvCxnSpPr>
        <p:spPr>
          <a:xfrm>
            <a:off x="336958" y="6000750"/>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9E58025-5FB6-144F-A2E8-0D1408206D71}"/>
              </a:ext>
            </a:extLst>
          </p:cNvPr>
          <p:cNvCxnSpPr/>
          <p:nvPr/>
        </p:nvCxnSpPr>
        <p:spPr>
          <a:xfrm>
            <a:off x="336958" y="6296025"/>
            <a:ext cx="4400550"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20954A-86D1-4FE2-BAED-F28C298190D7}"/>
              </a:ext>
            </a:extLst>
          </p:cNvPr>
          <p:cNvPicPr>
            <a:picLocks noChangeAspect="1"/>
          </p:cNvPicPr>
          <p:nvPr/>
        </p:nvPicPr>
        <p:blipFill>
          <a:blip r:embed="rId3"/>
          <a:stretch>
            <a:fillRect/>
          </a:stretch>
        </p:blipFill>
        <p:spPr>
          <a:xfrm>
            <a:off x="4026781" y="1328587"/>
            <a:ext cx="919692" cy="893564"/>
          </a:xfrm>
          <a:prstGeom prst="rect">
            <a:avLst/>
          </a:prstGeom>
        </p:spPr>
      </p:pic>
      <p:pic>
        <p:nvPicPr>
          <p:cNvPr id="8" name="Picture 7">
            <a:extLst>
              <a:ext uri="{FF2B5EF4-FFF2-40B4-BE49-F238E27FC236}">
                <a16:creationId xmlns:a16="http://schemas.microsoft.com/office/drawing/2014/main" id="{56426453-4954-42A5-8BD3-1AE45CEF9164}"/>
              </a:ext>
            </a:extLst>
          </p:cNvPr>
          <p:cNvPicPr>
            <a:picLocks noChangeAspect="1"/>
          </p:cNvPicPr>
          <p:nvPr/>
        </p:nvPicPr>
        <p:blipFill>
          <a:blip r:embed="rId4"/>
          <a:stretch>
            <a:fillRect/>
          </a:stretch>
        </p:blipFill>
        <p:spPr>
          <a:xfrm>
            <a:off x="4050554" y="231898"/>
            <a:ext cx="920576" cy="890093"/>
          </a:xfrm>
          <a:prstGeom prst="rect">
            <a:avLst/>
          </a:prstGeom>
        </p:spPr>
      </p:pic>
      <p:pic>
        <p:nvPicPr>
          <p:cNvPr id="14" name="Picture 13">
            <a:extLst>
              <a:ext uri="{FF2B5EF4-FFF2-40B4-BE49-F238E27FC236}">
                <a16:creationId xmlns:a16="http://schemas.microsoft.com/office/drawing/2014/main" id="{7802C4DE-F9F9-4698-8D80-AE110154D6AE}"/>
              </a:ext>
            </a:extLst>
          </p:cNvPr>
          <p:cNvPicPr>
            <a:picLocks noChangeAspect="1"/>
          </p:cNvPicPr>
          <p:nvPr/>
        </p:nvPicPr>
        <p:blipFill>
          <a:blip r:embed="rId4"/>
          <a:stretch>
            <a:fillRect/>
          </a:stretch>
        </p:blipFill>
        <p:spPr>
          <a:xfrm>
            <a:off x="4030539" y="2447041"/>
            <a:ext cx="920576" cy="890093"/>
          </a:xfrm>
          <a:prstGeom prst="rect">
            <a:avLst/>
          </a:prstGeom>
        </p:spPr>
      </p:pic>
      <p:pic>
        <p:nvPicPr>
          <p:cNvPr id="19" name="Picture 18">
            <a:extLst>
              <a:ext uri="{FF2B5EF4-FFF2-40B4-BE49-F238E27FC236}">
                <a16:creationId xmlns:a16="http://schemas.microsoft.com/office/drawing/2014/main" id="{3FECFF1B-D699-4372-972F-D8FE8A846F16}"/>
              </a:ext>
            </a:extLst>
          </p:cNvPr>
          <p:cNvPicPr>
            <a:picLocks noChangeAspect="1"/>
          </p:cNvPicPr>
          <p:nvPr/>
        </p:nvPicPr>
        <p:blipFill>
          <a:blip r:embed="rId5"/>
          <a:stretch>
            <a:fillRect/>
          </a:stretch>
        </p:blipFill>
        <p:spPr>
          <a:xfrm>
            <a:off x="4032424" y="3547201"/>
            <a:ext cx="920576" cy="890093"/>
          </a:xfrm>
          <a:prstGeom prst="rect">
            <a:avLst/>
          </a:prstGeom>
        </p:spPr>
      </p:pic>
      <p:pic>
        <p:nvPicPr>
          <p:cNvPr id="20" name="Picture 19">
            <a:extLst>
              <a:ext uri="{FF2B5EF4-FFF2-40B4-BE49-F238E27FC236}">
                <a16:creationId xmlns:a16="http://schemas.microsoft.com/office/drawing/2014/main" id="{43C5FE95-2DC6-4656-B79A-DD512A80A293}"/>
              </a:ext>
            </a:extLst>
          </p:cNvPr>
          <p:cNvPicPr>
            <a:picLocks noChangeAspect="1"/>
          </p:cNvPicPr>
          <p:nvPr/>
        </p:nvPicPr>
        <p:blipFill>
          <a:blip r:embed="rId5"/>
          <a:stretch>
            <a:fillRect/>
          </a:stretch>
        </p:blipFill>
        <p:spPr>
          <a:xfrm>
            <a:off x="4050554" y="4750908"/>
            <a:ext cx="920576" cy="890093"/>
          </a:xfrm>
          <a:prstGeom prst="rect">
            <a:avLst/>
          </a:prstGeom>
        </p:spPr>
      </p:pic>
      <p:pic>
        <p:nvPicPr>
          <p:cNvPr id="10" name="Picture 9">
            <a:extLst>
              <a:ext uri="{FF2B5EF4-FFF2-40B4-BE49-F238E27FC236}">
                <a16:creationId xmlns:a16="http://schemas.microsoft.com/office/drawing/2014/main" id="{11658CF9-8B9B-44A1-8EE2-32088D71DE13}"/>
              </a:ext>
            </a:extLst>
          </p:cNvPr>
          <p:cNvPicPr>
            <a:picLocks noChangeAspect="1"/>
          </p:cNvPicPr>
          <p:nvPr/>
        </p:nvPicPr>
        <p:blipFill>
          <a:blip r:embed="rId6"/>
          <a:stretch>
            <a:fillRect/>
          </a:stretch>
        </p:blipFill>
        <p:spPr>
          <a:xfrm>
            <a:off x="5598405" y="1497739"/>
            <a:ext cx="3542083" cy="3859102"/>
          </a:xfrm>
          <a:prstGeom prst="rect">
            <a:avLst/>
          </a:prstGeom>
        </p:spPr>
      </p:pic>
    </p:spTree>
    <p:extLst>
      <p:ext uri="{BB962C8B-B14F-4D97-AF65-F5344CB8AC3E}">
        <p14:creationId xmlns:p14="http://schemas.microsoft.com/office/powerpoint/2010/main" val="3786785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2145</Words>
  <Application>Microsoft Office PowerPoint</Application>
  <PresentationFormat>A4 Paper (210x297 mm)</PresentationFormat>
  <Paragraphs>221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DIN Alternate</vt:lpstr>
      <vt:lpstr>Monotype Corsiva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Ruleva</dc:creator>
  <cp:lastModifiedBy>Propp, Kristina</cp:lastModifiedBy>
  <cp:revision>111</cp:revision>
  <cp:lastPrinted>2021-06-30T21:43:44Z</cp:lastPrinted>
  <dcterms:created xsi:type="dcterms:W3CDTF">2021-06-07T15:51:35Z</dcterms:created>
  <dcterms:modified xsi:type="dcterms:W3CDTF">2021-10-17T08:39:48Z</dcterms:modified>
</cp:coreProperties>
</file>