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5"/>
  </p:notesMasterIdLst>
  <p:sldIdLst>
    <p:sldId id="261" r:id="rId3"/>
    <p:sldId id="262" r:id="rId4"/>
    <p:sldId id="257" r:id="rId5"/>
    <p:sldId id="263" r:id="rId6"/>
    <p:sldId id="258" r:id="rId7"/>
    <p:sldId id="268" r:id="rId8"/>
    <p:sldId id="270" r:id="rId9"/>
    <p:sldId id="269" r:id="rId10"/>
    <p:sldId id="271" r:id="rId11"/>
    <p:sldId id="283" r:id="rId12"/>
    <p:sldId id="284" r:id="rId13"/>
    <p:sldId id="285" r:id="rId14"/>
    <p:sldId id="279" r:id="rId15"/>
    <p:sldId id="277" r:id="rId16"/>
    <p:sldId id="278" r:id="rId17"/>
    <p:sldId id="276" r:id="rId18"/>
    <p:sldId id="280" r:id="rId19"/>
    <p:sldId id="281" r:id="rId20"/>
    <p:sldId id="282" r:id="rId21"/>
    <p:sldId id="287" r:id="rId22"/>
    <p:sldId id="288" r:id="rId23"/>
    <p:sldId id="286" r:id="rId24"/>
  </p:sldIdLst>
  <p:sldSz cx="9906000" cy="6858000" type="A4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Propp" initials="KP" lastIdx="6" clrIdx="0">
    <p:extLst>
      <p:ext uri="{19B8F6BF-5375-455C-9EA6-DF929625EA0E}">
        <p15:presenceInfo xmlns:p15="http://schemas.microsoft.com/office/powerpoint/2012/main" userId="Kristina Propp" providerId="None"/>
      </p:ext>
    </p:extLst>
  </p:cmAuthor>
  <p:cmAuthor id="2" name="Darja Felberg" initials="DF" lastIdx="26" clrIdx="1">
    <p:extLst>
      <p:ext uri="{19B8F6BF-5375-455C-9EA6-DF929625EA0E}">
        <p15:presenceInfo xmlns:p15="http://schemas.microsoft.com/office/powerpoint/2012/main" userId="S::Darja.Felberg@ruhr-uni-bochum.de::247d2437-8931-4ef8-94b9-05405cafa773" providerId="AD"/>
      </p:ext>
    </p:extLst>
  </p:cmAuthor>
  <p:cmAuthor id="3" name="Anastasia  Drackert" initials="AD" lastIdx="11" clrIdx="2">
    <p:extLst>
      <p:ext uri="{19B8F6BF-5375-455C-9EA6-DF929625EA0E}">
        <p15:presenceInfo xmlns:p15="http://schemas.microsoft.com/office/powerpoint/2012/main" userId="S::anastasia.drackert@rub.de::a6dcfe41-72a3-4873-a806-d3b568b19dc4" providerId="AD"/>
      </p:ext>
    </p:extLst>
  </p:cmAuthor>
  <p:cmAuthor id="4" name="Heike" initials="HW" lastIdx="50" clrIdx="3">
    <p:extLst>
      <p:ext uri="{19B8F6BF-5375-455C-9EA6-DF929625EA0E}">
        <p15:presenceInfo xmlns:p15="http://schemas.microsoft.com/office/powerpoint/2012/main" userId="He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DC"/>
    <a:srgbClr val="BCC0B5"/>
    <a:srgbClr val="8C3161"/>
    <a:srgbClr val="FEE36A"/>
    <a:srgbClr val="C33E1A"/>
    <a:srgbClr val="E5BD4B"/>
    <a:srgbClr val="C2A03F"/>
    <a:srgbClr val="E9D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0" autoAdjust="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8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4D873-48FE-4B99-A35D-8644B1266AA8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5A15D-6239-441A-BE19-EF458438237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1333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793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863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621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517-CFF7-48F5-B6FC-ECD265C5E56E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879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0C9E-D8AB-4A1D-BF98-3DB295F6ECDA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496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E34-D47F-46D3-B2F8-1AFFD7105859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896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B4D5-45C8-4821-80E2-757A474AC014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4353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55F9-80C3-4C08-8829-7B6466D43929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854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8952-1578-4A05-A6CC-09841ABD7E2B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34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1DA-F744-4309-B742-8F066348EA76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25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4B8-EC83-46E1-A8BE-D63A1AF92A07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5734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8238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99B6-0B9F-4CCD-BE82-470DB14DC31B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5306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0C1-8575-478C-9A0E-B3A25B57E44B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787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67F7-AADD-4426-AFB3-0440B32CF279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468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17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513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226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9316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238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809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20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1837-B8BF-2D46-8938-217B9E9624E1}" type="datetimeFigureOut">
              <a:rPr lang="en-DE" smtClean="0"/>
              <a:t>26/10/2021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924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BE3C-B7CD-4BB5-BD08-660FAF479A00}" type="datetime8">
              <a:rPr lang="en-DE" smtClean="0"/>
              <a:t>26/10/2021 18:18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Der Pass wurde an der Ruhr-Universität Bochum von Jun.-Prof. Dr. Anastasia Drackert und Kristina Propp entwickelt. Layout: Julia Ruleva. Für Studierende an den Hochschulen ist die Höflichkeitsform vorgesehen.</a:t>
            </a:r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D854-05F7-314D-899E-1C7F9AE2882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690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978D69B3-5B4C-A34C-B4E9-0E537A021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" r="3735"/>
          <a:stretch/>
        </p:blipFill>
        <p:spPr>
          <a:xfrm>
            <a:off x="4952999" y="0"/>
            <a:ext cx="4953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0CB8BE-4088-884F-B4D5-67269BAA5D66}"/>
              </a:ext>
            </a:extLst>
          </p:cNvPr>
          <p:cNvSpPr/>
          <p:nvPr/>
        </p:nvSpPr>
        <p:spPr>
          <a:xfrm>
            <a:off x="5191932" y="728420"/>
            <a:ext cx="4541004" cy="960895"/>
          </a:xfrm>
          <a:prstGeom prst="rect">
            <a:avLst/>
          </a:prstGeom>
          <a:solidFill>
            <a:srgbClr val="C33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AD62C-3B38-3B4B-8EED-111907585B31}"/>
              </a:ext>
            </a:extLst>
          </p:cNvPr>
          <p:cNvSpPr txBox="1"/>
          <p:nvPr/>
        </p:nvSpPr>
        <p:spPr>
          <a:xfrm>
            <a:off x="5642186" y="755377"/>
            <a:ext cx="392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EE36A"/>
                </a:solidFill>
              </a:rPr>
              <a:t>Паспорт Лингвистических Испытаний</a:t>
            </a:r>
            <a:endParaRPr lang="en-DE" sz="3200" b="1" dirty="0">
              <a:solidFill>
                <a:srgbClr val="FEE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722B53-E497-48A0-ACD0-6BC1BBCD931F}"/>
              </a:ext>
            </a:extLst>
          </p:cNvPr>
          <p:cNvSpPr txBox="1"/>
          <p:nvPr/>
        </p:nvSpPr>
        <p:spPr>
          <a:xfrm>
            <a:off x="346808" y="581753"/>
            <a:ext cx="9213506" cy="5585636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  <a:effectLst>
            <a:softEdge rad="6223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7C4ED-C11A-49FF-A29A-B0A8293E9698}"/>
              </a:ext>
            </a:extLst>
          </p:cNvPr>
          <p:cNvSpPr txBox="1"/>
          <p:nvPr/>
        </p:nvSpPr>
        <p:spPr>
          <a:xfrm>
            <a:off x="824986" y="1777085"/>
            <a:ext cx="62597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Если ты делаешь ошибки и кто-то тебя поправляет, искренне поблагодари его – всё таки он просто дал тебе бесплатный мини-урок.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Джонатан Леви</a:t>
            </a:r>
            <a:endParaRPr kumimoji="0" lang="en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734A6-9D67-4A73-AA08-E9CC1113770B}"/>
              </a:ext>
            </a:extLst>
          </p:cNvPr>
          <p:cNvSpPr txBox="1"/>
          <p:nvPr/>
        </p:nvSpPr>
        <p:spPr>
          <a:xfrm>
            <a:off x="2834602" y="3374571"/>
            <a:ext cx="6725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Falls Dir einmal ein Fehler unterläuft und Dich jemand korrigieren sollte, dann bedanke Dich aufrichtig dafür – immerhin hat Dir gerade jemand eine gratis Mini-Unterrichtsstunde gegeben.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Jonathan Levi</a:t>
            </a:r>
            <a:endParaRPr kumimoji="0" lang="en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96B9A-173E-E14A-9944-7FB6DFBA6708}"/>
              </a:ext>
            </a:extLst>
          </p:cNvPr>
          <p:cNvSpPr txBox="1"/>
          <p:nvPr/>
        </p:nvSpPr>
        <p:spPr>
          <a:xfrm>
            <a:off x="723425" y="192178"/>
            <a:ext cx="359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DIN Alternate" panose="020B0500000000000000" pitchFamily="34" charset="77"/>
              </a:rPr>
              <a:t>Чтение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1019060"/>
            <a:ext cx="402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прочитал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</a:t>
            </a:r>
            <a:r>
              <a:rPr lang="de-DE" sz="1400" i="1" dirty="0">
                <a:solidFill>
                  <a:srgbClr val="000000"/>
                </a:solidFill>
                <a:effectLst/>
                <a:highlight>
                  <a:srgbClr val="E8EBDC"/>
                </a:highlight>
              </a:rPr>
              <a:t>E-Mail</a:t>
            </a:r>
            <a:r>
              <a:rPr lang="de-DE" sz="1400" dirty="0">
                <a:solidFill>
                  <a:srgbClr val="000000"/>
                </a:solidFill>
                <a:effectLst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</a:rPr>
              <a:t>на русском языке и понял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его с помощью онлайн-словарей.</a:t>
            </a:r>
            <a:endParaRPr lang="en-DE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42356" y="216417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dirty="0"/>
              <a:t>Я читал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русские субтитры во время просмотра фильма.</a:t>
            </a:r>
            <a:endParaRPr lang="en-DE" sz="1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2916904"/>
            <a:ext cx="38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dirty="0"/>
              <a:t>Я прочитал</a:t>
            </a:r>
            <a:r>
              <a:rPr lang="en-GB" sz="1400" dirty="0"/>
              <a:t>(a)</a:t>
            </a:r>
            <a:r>
              <a:rPr lang="ru-RU" sz="1400" dirty="0"/>
              <a:t> и понял</a:t>
            </a:r>
            <a:r>
              <a:rPr lang="en-GB" sz="1400" dirty="0"/>
              <a:t>(a)</a:t>
            </a:r>
            <a:r>
              <a:rPr lang="ru-RU" sz="1400" dirty="0"/>
              <a:t> отзывы/комментарии в русских блогах/форумах по теме, которая меня интересует.</a:t>
            </a:r>
            <a:endParaRPr lang="en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966504"/>
            <a:ext cx="402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прочитал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и понял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</a:t>
            </a:r>
            <a:r>
              <a:rPr lang="de-DE" sz="1400" dirty="0">
                <a:solidFill>
                  <a:srgbClr val="000000"/>
                </a:solidFill>
                <a:effectLst/>
                <a:highlight>
                  <a:srgbClr val="E8EBDC"/>
                </a:highlight>
              </a:rPr>
              <a:t>)</a:t>
            </a:r>
            <a:r>
              <a:rPr lang="ru-RU" sz="1400" dirty="0">
                <a:solidFill>
                  <a:srgbClr val="000000"/>
                </a:solidFill>
                <a:effectLst/>
                <a:highlight>
                  <a:srgbClr val="E8EBDC"/>
                </a:highlight>
              </a:rPr>
              <a:t> сообщение </a:t>
            </a:r>
            <a:r>
              <a:rPr lang="ru-RU" sz="1400" dirty="0">
                <a:solidFill>
                  <a:srgbClr val="000000"/>
                </a:solidFill>
                <a:effectLst/>
              </a:rPr>
              <a:t>от русского или знакомого.</a:t>
            </a:r>
            <a:endParaRPr lang="en-DE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85409" y="48141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400" dirty="0"/>
              <a:t>Я читал</a:t>
            </a:r>
            <a:r>
              <a:rPr lang="en-GB" sz="1400" dirty="0"/>
              <a:t>(a)</a:t>
            </a:r>
            <a:r>
              <a:rPr lang="ru-RU" sz="1400" dirty="0"/>
              <a:t> текст русской песни, когда слушал</a:t>
            </a:r>
            <a:r>
              <a:rPr lang="en-GB" sz="1400" dirty="0"/>
              <a:t>(a)</a:t>
            </a:r>
            <a:r>
              <a:rPr lang="ru-RU" sz="1400" dirty="0"/>
              <a:t> музыку.</a:t>
            </a: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38673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400" dirty="0"/>
              <a:t>Когда я готовила, я использовал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рецепт на русском языке. </a:t>
            </a:r>
            <a:endParaRPr lang="en-DE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864B6-E2D2-8A4D-9757-2D4F2A5A0505}"/>
              </a:ext>
            </a:extLst>
          </p:cNvPr>
          <p:cNvSpPr txBox="1"/>
          <p:nvPr/>
        </p:nvSpPr>
        <p:spPr>
          <a:xfrm>
            <a:off x="5058594" y="2235183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r>
              <a:rPr lang="ru-RU" sz="1400" dirty="0"/>
              <a:t>Я изменил</a:t>
            </a:r>
            <a:r>
              <a:rPr lang="en-GB" sz="1400" dirty="0"/>
              <a:t>(a)</a:t>
            </a:r>
            <a:r>
              <a:rPr lang="ru-RU" sz="1400" dirty="0"/>
              <a:t> язык на своём мобильном телефоне/планшете на русский на ☐один день/ ☐одну неделю/ ☐постоянно. </a:t>
            </a:r>
            <a:endParaRPr lang="en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58594" y="1242198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ru-RU" sz="1400" dirty="0"/>
              <a:t>В отпуске я пользовался</a:t>
            </a:r>
            <a:r>
              <a:rPr lang="de-DE" sz="1400" dirty="0"/>
              <a:t>/</a:t>
            </a:r>
            <a:r>
              <a:rPr lang="ru-RU" sz="1400" dirty="0"/>
              <a:t>пользовалась русскоязычным путеводителем.</a:t>
            </a:r>
            <a:endParaRPr lang="en-DE" sz="1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78D49-621A-FD4C-ABA9-CEB16518ACBF}"/>
              </a:ext>
            </a:extLst>
          </p:cNvPr>
          <p:cNvSpPr txBox="1"/>
          <p:nvPr/>
        </p:nvSpPr>
        <p:spPr>
          <a:xfrm>
            <a:off x="5027978" y="3452047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r>
              <a:rPr lang="ru-RU" sz="1400" dirty="0"/>
              <a:t>Я изменил</a:t>
            </a:r>
            <a:r>
              <a:rPr lang="en-GB" sz="1400" dirty="0"/>
              <a:t>(a)</a:t>
            </a:r>
            <a:r>
              <a:rPr lang="ru-RU" sz="1400" dirty="0"/>
              <a:t> язык на своём компьютере на русский на ☐один день/ ☐одну неделю/ ☐постоянно.</a:t>
            </a:r>
            <a:endParaRPr lang="en-DE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618FF-2F1E-F543-B3B3-13C15ED7117D}"/>
              </a:ext>
            </a:extLst>
          </p:cNvPr>
          <p:cNvSpPr txBox="1"/>
          <p:nvPr/>
        </p:nvSpPr>
        <p:spPr>
          <a:xfrm>
            <a:off x="5042356" y="4608056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r>
              <a:rPr lang="ru-RU" sz="1400" dirty="0"/>
              <a:t>В инструкции я прочитал</a:t>
            </a:r>
            <a:r>
              <a:rPr lang="en-GB" sz="1400" dirty="0"/>
              <a:t>(a)</a:t>
            </a:r>
            <a:r>
              <a:rPr lang="ru-RU" sz="1400" dirty="0"/>
              <a:t> текст на русском языке.</a:t>
            </a:r>
            <a:endParaRPr lang="de-DE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62EEA72-4B4E-4873-80E2-82CCE0A9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39" y="936521"/>
            <a:ext cx="943415" cy="916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853E4E-0658-4234-9EDB-7F872A4B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81" y="1886374"/>
            <a:ext cx="943415" cy="9166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4B03D9-CC38-43CE-BBC0-C4402223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81" y="2879706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93C32C-C95C-49E2-9F13-D831DBC3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39" y="3836284"/>
            <a:ext cx="943415" cy="916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8E2FA2-13CE-4EA6-80EF-F501399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81" y="4788863"/>
            <a:ext cx="943415" cy="916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CA639E-5860-466D-8874-C7728DF6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27" y="168600"/>
            <a:ext cx="943415" cy="916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FA81AD-ED81-4435-9B00-77CCAF04A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27" y="1184183"/>
            <a:ext cx="943415" cy="916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E86C09-240D-4A7B-A531-05C7C55E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27" y="2218374"/>
            <a:ext cx="943415" cy="9166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352E2D5-28E9-4AD5-9718-36CAF471D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358" y="3412704"/>
            <a:ext cx="943415" cy="9166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117D54-F276-4353-ABD6-B4571843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27" y="4539969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60758" y="463801"/>
            <a:ext cx="41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1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читал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новости об актуальной теме на одном из русских сайтов.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85648" y="463801"/>
            <a:ext cx="384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6"/>
            </a:pPr>
            <a:r>
              <a:rPr lang="ru-RU" sz="1400" dirty="0"/>
              <a:t>Я читал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члену семьи на русском языке. 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45699" y="2150460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r>
              <a:rPr lang="ru-RU" sz="1400" dirty="0"/>
              <a:t>Я сравнил</a:t>
            </a:r>
            <a:r>
              <a:rPr lang="en-GB" sz="1400" dirty="0"/>
              <a:t>(a)</a:t>
            </a:r>
            <a:r>
              <a:rPr lang="ru-RU" sz="1400" dirty="0"/>
              <a:t> содержание в статье в Википедии на русском и другом языке.</a:t>
            </a:r>
            <a:endParaRPr lang="de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60758" y="1109093"/>
            <a:ext cx="40231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de-DE" sz="140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прочитал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статью в русской Википедии.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34198" y="4220402"/>
            <a:ext cx="3845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r>
              <a:rPr lang="ru-RU" sz="1400" dirty="0"/>
              <a:t>Я прочитал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и понял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русскую книгу</a:t>
            </a:r>
            <a:r>
              <a:rPr lang="de-DE" sz="1400" dirty="0"/>
              <a:t>. </a:t>
            </a: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34198" y="3148258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r>
              <a:rPr lang="ru-RU" sz="1400" dirty="0"/>
              <a:t>Я прочитал</a:t>
            </a:r>
            <a:r>
              <a:rPr lang="en-GB" sz="1400" dirty="0"/>
              <a:t>(a)</a:t>
            </a:r>
            <a:r>
              <a:rPr lang="ru-RU" sz="1400" dirty="0"/>
              <a:t> и понял</a:t>
            </a:r>
            <a:r>
              <a:rPr lang="en-GB" sz="1400" dirty="0"/>
              <a:t>(a)</a:t>
            </a:r>
            <a:r>
              <a:rPr lang="ru-RU" sz="1400" dirty="0"/>
              <a:t> статью в русском журнале.</a:t>
            </a:r>
            <a:endParaRPr lang="de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58594" y="1087010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r>
              <a:rPr lang="ru-RU" sz="1400" dirty="0"/>
              <a:t>Я читал</a:t>
            </a:r>
            <a:r>
              <a:rPr lang="en-GB" sz="1400" dirty="0"/>
              <a:t>(a)</a:t>
            </a:r>
            <a:r>
              <a:rPr lang="ru-RU" sz="1400" dirty="0"/>
              <a:t>/искал</a:t>
            </a:r>
            <a:r>
              <a:rPr lang="en-GB" sz="1400" dirty="0"/>
              <a:t>(a)</a:t>
            </a:r>
            <a:r>
              <a:rPr lang="ru-RU" sz="1400" dirty="0"/>
              <a:t> информацию о месте рождения моих родителей/бабушек и дедушек</a:t>
            </a:r>
            <a:r>
              <a:rPr lang="en-GB" sz="1400" dirty="0"/>
              <a:t> </a:t>
            </a:r>
            <a:r>
              <a:rPr lang="ru-RU" sz="1400" dirty="0"/>
              <a:t>на русском языке</a:t>
            </a:r>
            <a:r>
              <a:rPr lang="de-DE" sz="1400" dirty="0"/>
              <a:t>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30A6D6B-BD9B-4A9B-B573-041EE3A7A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67" y="402249"/>
            <a:ext cx="943415" cy="916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D87AF0-BD51-4BBD-A76E-27CCEF7F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403" y="405293"/>
            <a:ext cx="943415" cy="9166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EA3FF2-5079-40D2-81F4-A8B7CA1D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73" y="1436674"/>
            <a:ext cx="943415" cy="9166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9EC9F3-77BB-42E1-BB47-793605909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73" y="2445486"/>
            <a:ext cx="943415" cy="9166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84521CA-CD94-4A6A-BB9B-FEABF08C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73" y="3495902"/>
            <a:ext cx="943415" cy="9166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A036CE-383B-48EE-A906-7D0C4B7FA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67" y="4541097"/>
            <a:ext cx="943415" cy="9166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DC346E-9318-4746-9A6C-4088066A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402" y="1447209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722B53-E497-48A0-ACD0-6BC1BBCD931F}"/>
              </a:ext>
            </a:extLst>
          </p:cNvPr>
          <p:cNvSpPr txBox="1">
            <a:spLocks/>
          </p:cNvSpPr>
          <p:nvPr/>
        </p:nvSpPr>
        <p:spPr>
          <a:xfrm>
            <a:off x="297712" y="739370"/>
            <a:ext cx="9261479" cy="5625988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  <a:ln>
            <a:noFill/>
          </a:ln>
          <a:effectLst>
            <a:softEdge rad="6223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11D0F-079F-4B02-8294-04258E3BD7EE}"/>
              </a:ext>
            </a:extLst>
          </p:cNvPr>
          <p:cNvSpPr txBox="1"/>
          <p:nvPr/>
        </p:nvSpPr>
        <p:spPr>
          <a:xfrm>
            <a:off x="614668" y="1811761"/>
            <a:ext cx="844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Ошибки - это ворота к новым открытиям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1371600" marR="0" lvl="3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Джеймс Джойс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0779D-354B-4700-974C-2F652F4B7658}"/>
              </a:ext>
            </a:extLst>
          </p:cNvPr>
          <p:cNvSpPr txBox="1"/>
          <p:nvPr/>
        </p:nvSpPr>
        <p:spPr>
          <a:xfrm>
            <a:off x="2379122" y="3338214"/>
            <a:ext cx="6896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Fehler sind das Tor zu neuen Entdeckungen.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1828800" marR="0" lvl="4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James Joyce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2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26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27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96B9A-173E-E14A-9944-7FB6DFBA6708}"/>
              </a:ext>
            </a:extLst>
          </p:cNvPr>
          <p:cNvSpPr txBox="1"/>
          <p:nvPr/>
        </p:nvSpPr>
        <p:spPr>
          <a:xfrm>
            <a:off x="723425" y="192178"/>
            <a:ext cx="359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DIN Alternate" panose="020B0500000000000000" pitchFamily="34" charset="77"/>
              </a:rPr>
              <a:t>Аудирование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1019060"/>
            <a:ext cx="41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слушал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русскую песню и пытался</a:t>
            </a:r>
            <a:r>
              <a:rPr lang="de-DE" sz="1400" dirty="0">
                <a:solidFill>
                  <a:srgbClr val="000000"/>
                </a:solidFill>
                <a:effectLst/>
              </a:rPr>
              <a:t>/</a:t>
            </a:r>
            <a:r>
              <a:rPr lang="ru-RU" sz="1400" dirty="0">
                <a:solidFill>
                  <a:srgbClr val="000000"/>
                </a:solidFill>
                <a:effectLst/>
              </a:rPr>
              <a:t>пыталась понять её содержание.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42356" y="257373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dirty="0"/>
              <a:t>Я смотрел</a:t>
            </a:r>
            <a:r>
              <a:rPr lang="de-DE" sz="1400" dirty="0"/>
              <a:t>(a)</a:t>
            </a:r>
            <a:r>
              <a:rPr lang="ru-RU" sz="1400" dirty="0"/>
              <a:t> фильм/сериал на русском языке с ☐немецкими субтитрами/ ☐русскими субтитрами/☐ без субтитров. 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29169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dirty="0"/>
              <a:t>Я посмотрел</a:t>
            </a:r>
            <a:r>
              <a:rPr lang="en-GB" sz="1400" dirty="0"/>
              <a:t>(a)</a:t>
            </a:r>
            <a:r>
              <a:rPr lang="ru-RU" sz="1400" dirty="0"/>
              <a:t> влог одного русского влогера на </a:t>
            </a:r>
            <a:r>
              <a:rPr lang="ru-RU" sz="1400" dirty="0">
                <a:highlight>
                  <a:srgbClr val="E8EBDC"/>
                </a:highlight>
              </a:rPr>
              <a:t>YouTube</a:t>
            </a:r>
            <a:r>
              <a:rPr lang="ru-RU" sz="14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966504"/>
            <a:ext cx="402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просмотрел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</a:t>
            </a:r>
            <a:r>
              <a:rPr lang="ru-RU" sz="1400" dirty="0">
                <a:solidFill>
                  <a:srgbClr val="000000"/>
                </a:solidFill>
                <a:highlight>
                  <a:srgbClr val="E8EBDC"/>
                </a:highlight>
              </a:rPr>
              <a:t>сторис </a:t>
            </a:r>
            <a:r>
              <a:rPr lang="ru-RU" sz="1400" dirty="0">
                <a:solidFill>
                  <a:srgbClr val="000000"/>
                </a:solidFill>
              </a:rPr>
              <a:t>одного русского блогера в </a:t>
            </a:r>
            <a:r>
              <a:rPr lang="ru-RU" sz="1400" dirty="0">
                <a:solidFill>
                  <a:srgbClr val="000000"/>
                </a:solidFill>
                <a:effectLst/>
              </a:rPr>
              <a:t>Инстаграме/Снапчате.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85409" y="4814104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400" dirty="0"/>
              <a:t>Я посмотрел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</a:t>
            </a:r>
            <a:r>
              <a:rPr lang="ru-RU" sz="1400" dirty="0">
                <a:highlight>
                  <a:srgbClr val="E8EBDC"/>
                </a:highlight>
              </a:rPr>
              <a:t>обучающий ролик </a:t>
            </a:r>
            <a:r>
              <a:rPr lang="ru-RU" sz="1400" dirty="0"/>
              <a:t>на русском языке (например, о косметике, спорте, технике и т.д.).</a:t>
            </a:r>
            <a:endParaRPr lang="de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38673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400" dirty="0"/>
              <a:t>Я приготовил</a:t>
            </a:r>
            <a:r>
              <a:rPr lang="en-GB" sz="1400" dirty="0"/>
              <a:t>(a)</a:t>
            </a:r>
            <a:r>
              <a:rPr lang="ru-RU" sz="1400" dirty="0"/>
              <a:t> новое блюдо по русскому рецепту с помощью видео.</a:t>
            </a:r>
            <a:endParaRPr lang="de-DE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864B6-E2D2-8A4D-9757-2D4F2A5A0505}"/>
              </a:ext>
            </a:extLst>
          </p:cNvPr>
          <p:cNvSpPr txBox="1"/>
          <p:nvPr/>
        </p:nvSpPr>
        <p:spPr>
          <a:xfrm>
            <a:off x="5042356" y="1939659"/>
            <a:ext cx="3845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r>
              <a:rPr lang="ru-RU" sz="1400" dirty="0"/>
              <a:t>Я слушал</a:t>
            </a:r>
            <a:r>
              <a:rPr lang="de-DE" sz="1400" dirty="0"/>
              <a:t>(a)</a:t>
            </a:r>
            <a:r>
              <a:rPr lang="ru-RU" sz="1400" dirty="0"/>
              <a:t> русский подкаст.</a:t>
            </a:r>
            <a:endParaRPr lang="en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42356" y="896145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ru-RU" sz="1400" dirty="0"/>
              <a:t>Я слушал</a:t>
            </a:r>
            <a:r>
              <a:rPr lang="de-DE" sz="1400" dirty="0"/>
              <a:t>(a)</a:t>
            </a:r>
            <a:r>
              <a:rPr lang="ru-RU" sz="1400" dirty="0"/>
              <a:t> русское радио не менее ☐5 минут/ ☐10 минут/ ☐15 минут/ ☐более 15 минут каждый день в течение недели.</a:t>
            </a:r>
            <a:endParaRPr lang="de-DE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78D49-621A-FD4C-ABA9-CEB16518ACBF}"/>
              </a:ext>
            </a:extLst>
          </p:cNvPr>
          <p:cNvSpPr txBox="1"/>
          <p:nvPr/>
        </p:nvSpPr>
        <p:spPr>
          <a:xfrm>
            <a:off x="5041191" y="3037333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r>
              <a:rPr lang="ru-RU" sz="1400" dirty="0"/>
              <a:t>Я прослушал</a:t>
            </a:r>
            <a:r>
              <a:rPr lang="de-DE" sz="1400" dirty="0"/>
              <a:t>(a)</a:t>
            </a:r>
            <a:r>
              <a:rPr lang="ru-RU" sz="1400" dirty="0"/>
              <a:t> аудиокнигу на русском языке.</a:t>
            </a:r>
            <a:endParaRPr lang="de-DE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618FF-2F1E-F543-B3B3-13C15ED7117D}"/>
              </a:ext>
            </a:extLst>
          </p:cNvPr>
          <p:cNvSpPr txBox="1"/>
          <p:nvPr/>
        </p:nvSpPr>
        <p:spPr>
          <a:xfrm>
            <a:off x="5041191" y="4072765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r>
              <a:rPr lang="ru-RU" sz="1400" dirty="0"/>
              <a:t>Я участвовал</a:t>
            </a:r>
            <a:r>
              <a:rPr lang="en-GB" sz="1400" dirty="0"/>
              <a:t>(a)</a:t>
            </a:r>
            <a:r>
              <a:rPr lang="ru-RU" sz="1400" dirty="0"/>
              <a:t> в онлайн-курсе/вебинаре на русском языке.</a:t>
            </a:r>
            <a:endParaRPr lang="de-DE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437F634-E1BC-4AF8-B692-413D25BF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54" y="922505"/>
            <a:ext cx="943415" cy="916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7BEE4F-F51A-491A-AFA1-C0CA9B87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20" y="1868935"/>
            <a:ext cx="943415" cy="9166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3C2D0B-DA1E-4B07-9D1E-68458B62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89" y="2875207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709D38-3E48-4A9D-B46B-5F6A4E3A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132" y="3851453"/>
            <a:ext cx="943415" cy="916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77BB36-CA97-4CC7-9724-F335EFE6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728" y="4763892"/>
            <a:ext cx="943415" cy="916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2EA9A7-70F5-4EDC-9780-1080EEF5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27" y="212362"/>
            <a:ext cx="943415" cy="916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041032B-EA32-408B-9E8A-1B746176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051" y="1202465"/>
            <a:ext cx="943415" cy="916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9F2A2C-AF9F-471A-A15B-D4A28E54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26" y="2207114"/>
            <a:ext cx="943415" cy="9166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9E7A6A8-9138-44B1-A492-163280F0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051" y="3326938"/>
            <a:ext cx="943415" cy="9166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B9AF37-916D-4AD4-8650-01F75734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25" y="4446762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28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29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497972"/>
            <a:ext cx="41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1"/>
            </a:pPr>
            <a:r>
              <a:rPr lang="ru-RU" sz="1400" dirty="0">
                <a:solidFill>
                  <a:srgbClr val="000000"/>
                </a:solidFill>
                <a:effectLst/>
              </a:rPr>
              <a:t>Во время посещения музея я выбрал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русскоязычный аудиогид</a:t>
            </a:r>
            <a:r>
              <a:rPr lang="de-DE" sz="1400" dirty="0">
                <a:solidFill>
                  <a:srgbClr val="000000"/>
                </a:solidFill>
                <a:effectLst/>
              </a:rPr>
              <a:t>.</a:t>
            </a:r>
            <a:endParaRPr lang="en-DE" sz="1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60758" y="1109093"/>
            <a:ext cx="4023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de-DE" sz="140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внимательно слушал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свою семью (например, во время дискуссии).</a:t>
            </a:r>
            <a:endParaRPr lang="en-DE" sz="17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9D635-BC62-438D-8AAA-3898655D1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81" y="449274"/>
            <a:ext cx="943415" cy="916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9BAA44-2108-4815-94BA-D0ADCD86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89" y="1405276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722B53-E497-48A0-ACD0-6BC1BBCD931F}"/>
              </a:ext>
            </a:extLst>
          </p:cNvPr>
          <p:cNvSpPr txBox="1"/>
          <p:nvPr/>
        </p:nvSpPr>
        <p:spPr>
          <a:xfrm>
            <a:off x="333152" y="489098"/>
            <a:ext cx="9398343" cy="5918789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  <a:effectLst>
            <a:softEdge rad="6223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95D21-0735-4495-A351-E1C824A7BCDF}"/>
              </a:ext>
            </a:extLst>
          </p:cNvPr>
          <p:cNvSpPr txBox="1"/>
          <p:nvPr/>
        </p:nvSpPr>
        <p:spPr>
          <a:xfrm>
            <a:off x="174504" y="1408485"/>
            <a:ext cx="6896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Граница моего языка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есть граница моего мира.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Людвиг Витгенштейн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00032-A492-4C83-858B-FBA674F2FDA8}"/>
              </a:ext>
            </a:extLst>
          </p:cNvPr>
          <p:cNvSpPr txBox="1"/>
          <p:nvPr/>
        </p:nvSpPr>
        <p:spPr>
          <a:xfrm>
            <a:off x="2001884" y="3309851"/>
            <a:ext cx="6896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Die Grenzen meiner Sprache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bedeuten die Grenzen meiner Welt.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Ludwig Wittgenstein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7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32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33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96B9A-173E-E14A-9944-7FB6DFBA6708}"/>
              </a:ext>
            </a:extLst>
          </p:cNvPr>
          <p:cNvSpPr txBox="1"/>
          <p:nvPr/>
        </p:nvSpPr>
        <p:spPr>
          <a:xfrm>
            <a:off x="716048" y="192178"/>
            <a:ext cx="359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DIN Alternate" panose="020B0500000000000000" pitchFamily="34" charset="77"/>
              </a:rPr>
              <a:t>M</a:t>
            </a:r>
            <a:r>
              <a:rPr lang="ru-RU" sz="2800" b="1" dirty="0">
                <a:latin typeface="DIN Alternate" panose="020B0500000000000000" pitchFamily="34" charset="77"/>
              </a:rPr>
              <a:t>едиация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1019060"/>
            <a:ext cx="4123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помог</a:t>
            </a:r>
            <a:r>
              <a:rPr lang="de-DE" sz="1400" dirty="0">
                <a:solidFill>
                  <a:srgbClr val="000000"/>
                </a:solidFill>
                <a:effectLst/>
              </a:rPr>
              <a:t>(</a:t>
            </a:r>
            <a:r>
              <a:rPr lang="ru-RU" sz="1400" dirty="0">
                <a:solidFill>
                  <a:srgbClr val="000000"/>
                </a:solidFill>
                <a:effectLst/>
              </a:rPr>
              <a:t>ла</a:t>
            </a:r>
            <a:r>
              <a:rPr lang="de-DE" sz="1400" dirty="0">
                <a:solidFill>
                  <a:srgbClr val="000000"/>
                </a:solidFill>
                <a:effectLst/>
              </a:rPr>
              <a:t>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человеку, который не говорит по-немецки, тем, что перевел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для него на русский язык.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3076600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dirty="0"/>
              <a:t>Я передал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</a:t>
            </a:r>
            <a:r>
              <a:rPr lang="ru-RU" sz="1400" dirty="0">
                <a:highlight>
                  <a:srgbClr val="E8EBDC"/>
                </a:highlight>
              </a:rPr>
              <a:t>содержание</a:t>
            </a:r>
            <a:r>
              <a:rPr lang="ru-RU" sz="1400" dirty="0"/>
              <a:t> немецкой телепередачи </a:t>
            </a:r>
            <a:r>
              <a:rPr lang="ru-RU" sz="1400" dirty="0">
                <a:solidFill>
                  <a:srgbClr val="000000"/>
                </a:solidFill>
                <a:effectLst/>
                <a:highlight>
                  <a:srgbClr val="E8EBDC"/>
                </a:highlight>
              </a:rPr>
              <a:t>русскоговорящему</a:t>
            </a:r>
            <a:r>
              <a:rPr lang="ru-RU" sz="1400" dirty="0"/>
              <a:t> родственнику/знакомому.</a:t>
            </a:r>
            <a:endParaRPr lang="de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883866"/>
            <a:ext cx="40231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помог</a:t>
            </a:r>
            <a:r>
              <a:rPr lang="en-GB" sz="1400" dirty="0">
                <a:solidFill>
                  <a:srgbClr val="000000"/>
                </a:solidFill>
                <a:effectLst/>
              </a:rPr>
              <a:t>(</a:t>
            </a:r>
            <a:r>
              <a:rPr lang="ru-RU" sz="1400" dirty="0">
                <a:solidFill>
                  <a:srgbClr val="000000"/>
                </a:solidFill>
                <a:effectLst/>
              </a:rPr>
              <a:t>ла</a:t>
            </a:r>
            <a:r>
              <a:rPr lang="en-GB" sz="1400" dirty="0">
                <a:solidFill>
                  <a:srgbClr val="000000"/>
                </a:solidFill>
                <a:effectLst/>
              </a:rPr>
              <a:t>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русскоговорящим родственникам/знакомым в их повседневной жизни, когда переводил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</a:t>
            </a:r>
            <a:r>
              <a:rPr lang="ru-RU" sz="1400" dirty="0">
                <a:solidFill>
                  <a:srgbClr val="000000"/>
                </a:solidFill>
                <a:effectLst/>
              </a:rPr>
              <a:t>а</a:t>
            </a:r>
            <a:r>
              <a:rPr lang="en-GB" sz="1400" dirty="0">
                <a:solidFill>
                  <a:srgbClr val="000000"/>
                </a:solidFill>
                <a:effectLst/>
              </a:rPr>
              <a:t>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для них на русский язык или объясняла им что-то по-русски.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4070972"/>
            <a:ext cx="38451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400" dirty="0"/>
              <a:t>Я помог</a:t>
            </a:r>
            <a:r>
              <a:rPr lang="en-GB" sz="1400" dirty="0"/>
              <a:t>(</a:t>
            </a:r>
            <a:r>
              <a:rPr lang="ru-RU" sz="1400" dirty="0"/>
              <a:t>л</a:t>
            </a:r>
            <a:r>
              <a:rPr lang="en-GB" sz="1400" dirty="0"/>
              <a:t>a)</a:t>
            </a:r>
            <a:r>
              <a:rPr lang="ru-RU" sz="1400" dirty="0"/>
              <a:t> русским родственникам/знакомым заполнять немецкие документы, объясняя им на русском языке, какая информация от них требуется.</a:t>
            </a:r>
            <a:endParaRPr lang="de-DE" sz="1400" dirty="0">
              <a:highlight>
                <a:srgbClr val="FFFF00"/>
              </a:highlight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4035DD-9DAC-4DF7-B5A3-E097A300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24" y="974004"/>
            <a:ext cx="943415" cy="9166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36D9E5-95C3-4EED-879D-4A4648AA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24" y="1935361"/>
            <a:ext cx="943415" cy="916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E4C034-6758-47D1-B420-9149920D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24" y="3015470"/>
            <a:ext cx="943415" cy="916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2719B8-8586-40E8-A332-1BACF97E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24" y="4132979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GB" dirty="0"/>
              <a:t>4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GB" dirty="0"/>
              <a:t>5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96B9A-173E-E14A-9944-7FB6DFBA6708}"/>
              </a:ext>
            </a:extLst>
          </p:cNvPr>
          <p:cNvSpPr txBox="1"/>
          <p:nvPr/>
        </p:nvSpPr>
        <p:spPr>
          <a:xfrm>
            <a:off x="723425" y="192178"/>
            <a:ext cx="359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DIN Alternate" panose="020B0500000000000000" pitchFamily="34" charset="77"/>
              </a:rPr>
              <a:t>Другие ситуации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9" y="1019060"/>
            <a:ext cx="4023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скачал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приложение для изучения языка и некоторое время изучал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с его помощью русский язык.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42356" y="257373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dirty="0"/>
              <a:t>Я сделал</a:t>
            </a:r>
            <a:r>
              <a:rPr lang="en-GB" sz="1400" dirty="0"/>
              <a:t>(a)</a:t>
            </a:r>
            <a:r>
              <a:rPr lang="ru-RU" sz="1400" dirty="0"/>
              <a:t> покупки на русскоязычном интернет-портале</a:t>
            </a:r>
            <a:r>
              <a:rPr lang="en-GB" sz="1400" dirty="0"/>
              <a:t>.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29169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dirty="0"/>
              <a:t>Я напечатал</a:t>
            </a:r>
            <a:r>
              <a:rPr lang="en-GB" sz="1400" dirty="0"/>
              <a:t>(a)</a:t>
            </a:r>
            <a:r>
              <a:rPr lang="ru-RU" sz="1400" dirty="0"/>
              <a:t> на компьютере текст на русском языке.</a:t>
            </a:r>
            <a:endParaRPr lang="de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966504"/>
            <a:ext cx="402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научился</a:t>
            </a:r>
            <a:r>
              <a:rPr lang="en-GB" sz="1400" dirty="0">
                <a:solidFill>
                  <a:srgbClr val="000000"/>
                </a:solidFill>
              </a:rPr>
              <a:t>/</a:t>
            </a:r>
            <a:r>
              <a:rPr lang="ru-RU" sz="1400" dirty="0">
                <a:solidFill>
                  <a:srgbClr val="000000"/>
                </a:solidFill>
              </a:rPr>
              <a:t>научилась</a:t>
            </a:r>
            <a:r>
              <a:rPr lang="ru-RU" sz="1400" dirty="0">
                <a:solidFill>
                  <a:srgbClr val="000000"/>
                </a:solidFill>
                <a:effectLst/>
              </a:rPr>
              <a:t> печатать 10 пальцами на клавиатуре, настроенной на русский язык.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85409" y="4814104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400" dirty="0"/>
              <a:t>Я пользовался</a:t>
            </a:r>
            <a:r>
              <a:rPr lang="en-GB" sz="1400" dirty="0"/>
              <a:t>/</a:t>
            </a:r>
            <a:r>
              <a:rPr lang="ru-RU" sz="1400" dirty="0"/>
              <a:t>пользовалась </a:t>
            </a:r>
            <a:r>
              <a:rPr lang="ru-RU" sz="1400" i="1" dirty="0"/>
              <a:t>Google Maps </a:t>
            </a:r>
            <a:r>
              <a:rPr lang="ru-RU" sz="1400" dirty="0"/>
              <a:t>(или другим навигатором) на русском языке.</a:t>
            </a:r>
            <a:endParaRPr lang="de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38673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400" dirty="0"/>
              <a:t>Я использовал</a:t>
            </a:r>
            <a:r>
              <a:rPr lang="en-GB" sz="1400" dirty="0"/>
              <a:t>(a)</a:t>
            </a:r>
            <a:r>
              <a:rPr lang="ru-RU" sz="1400" dirty="0"/>
              <a:t> одноязычный словарь, чтобы узнать значение русского слова.</a:t>
            </a:r>
            <a:endParaRPr lang="de-DE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864B6-E2D2-8A4D-9757-2D4F2A5A0505}"/>
              </a:ext>
            </a:extLst>
          </p:cNvPr>
          <p:cNvSpPr txBox="1"/>
          <p:nvPr/>
        </p:nvSpPr>
        <p:spPr>
          <a:xfrm>
            <a:off x="5042356" y="1939659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r>
              <a:rPr lang="ru-RU" sz="1400" dirty="0"/>
              <a:t>Я являюсь фаном российской команды/группы и слежу за их контентом исключительно на русском языке.</a:t>
            </a:r>
            <a:endParaRPr lang="en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42356" y="896145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ru-RU" sz="1400" dirty="0"/>
              <a:t>Я слежу за русским блогером и интересуюсь его контентом.</a:t>
            </a:r>
            <a:endParaRPr lang="de-DE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78D49-621A-FD4C-ABA9-CEB16518ACBF}"/>
              </a:ext>
            </a:extLst>
          </p:cNvPr>
          <p:cNvSpPr txBox="1"/>
          <p:nvPr/>
        </p:nvSpPr>
        <p:spPr>
          <a:xfrm>
            <a:off x="5041191" y="3037333"/>
            <a:ext cx="3845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r>
              <a:rPr lang="ru-RU" sz="1400" dirty="0"/>
              <a:t>Я пел</a:t>
            </a:r>
            <a:r>
              <a:rPr lang="en-GB" sz="1400" dirty="0"/>
              <a:t>(a)</a:t>
            </a:r>
            <a:r>
              <a:rPr lang="ru-RU" sz="1400" dirty="0"/>
              <a:t> караоке на русском языке.</a:t>
            </a:r>
            <a:endParaRPr lang="de-DE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618FF-2F1E-F543-B3B3-13C15ED7117D}"/>
              </a:ext>
            </a:extLst>
          </p:cNvPr>
          <p:cNvSpPr txBox="1"/>
          <p:nvPr/>
        </p:nvSpPr>
        <p:spPr>
          <a:xfrm>
            <a:off x="5041191" y="4072765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r>
              <a:rPr lang="ru-RU" sz="1400" dirty="0"/>
              <a:t>Я </a:t>
            </a:r>
            <a:r>
              <a:rPr lang="ru-RU" sz="1400" dirty="0">
                <a:highlight>
                  <a:srgbClr val="E8EBDC"/>
                </a:highlight>
              </a:rPr>
              <a:t>осуществил</a:t>
            </a:r>
            <a:r>
              <a:rPr lang="en-GB" sz="1400" dirty="0">
                <a:highlight>
                  <a:srgbClr val="E8EBDC"/>
                </a:highlight>
              </a:rPr>
              <a:t>(a) </a:t>
            </a:r>
            <a:r>
              <a:rPr lang="ru-RU" sz="1400" dirty="0">
                <a:highlight>
                  <a:srgbClr val="E8EBDC"/>
                </a:highlight>
              </a:rPr>
              <a:t>поиск </a:t>
            </a:r>
            <a:r>
              <a:rPr lang="ru-RU" sz="1400" dirty="0"/>
              <a:t>в </a:t>
            </a:r>
            <a:r>
              <a:rPr lang="ru-RU" sz="1400" dirty="0">
                <a:highlight>
                  <a:srgbClr val="E8EBDC"/>
                </a:highlight>
              </a:rPr>
              <a:t>и</a:t>
            </a:r>
            <a:r>
              <a:rPr lang="ru-RU" sz="1400" dirty="0"/>
              <a:t>нтернете на русском языке.</a:t>
            </a:r>
            <a:endParaRPr lang="de-DE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9E5F40B-612F-4268-9334-B4502572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35" y="945501"/>
            <a:ext cx="943415" cy="916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85FDDE-723A-4448-ADAE-16A423519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81" y="1912152"/>
            <a:ext cx="943415" cy="9166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40AAA9-CC83-42AA-A4F2-2DB589D7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12" y="2876940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3F4235-A39B-499E-979B-6C13A657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12" y="3843973"/>
            <a:ext cx="943415" cy="916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7D8F4C-8919-4877-B81A-F1910DF0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12" y="4788863"/>
            <a:ext cx="943415" cy="916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0953223-E185-44F8-A210-987A012D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86" y="224788"/>
            <a:ext cx="943415" cy="916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FCCD01-F2BA-4709-A292-88AF44F3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43" y="1202465"/>
            <a:ext cx="943415" cy="916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6E4889-774E-4F98-815E-13142EBC4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27" y="2277192"/>
            <a:ext cx="943415" cy="9166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90B1FC-2D09-499A-940E-431501A2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43" y="3375148"/>
            <a:ext cx="943415" cy="9166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D37610-E331-4E0B-9DD9-696C42D07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43" y="4452709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GB" dirty="0"/>
              <a:t>6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GB" dirty="0"/>
              <a:t>7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497972"/>
            <a:ext cx="385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1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участвовал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в спектакле на русском языке.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85648" y="463801"/>
            <a:ext cx="384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6"/>
            </a:pPr>
            <a:r>
              <a:rPr lang="ru-RU" sz="1400" dirty="0"/>
              <a:t>Я играл</a:t>
            </a:r>
            <a:r>
              <a:rPr lang="en-GB" sz="1400" dirty="0"/>
              <a:t>(a)</a:t>
            </a:r>
            <a:r>
              <a:rPr lang="ru-RU" sz="1400" dirty="0"/>
              <a:t> в</a:t>
            </a:r>
            <a:r>
              <a:rPr lang="en-GB" sz="1400" dirty="0"/>
              <a:t> </a:t>
            </a:r>
            <a:r>
              <a:rPr lang="de-DE" sz="1400" dirty="0" err="1"/>
              <a:t>Эрудит</a:t>
            </a:r>
            <a:r>
              <a:rPr lang="de-DE" sz="1400" dirty="0"/>
              <a:t> </a:t>
            </a:r>
            <a:r>
              <a:rPr lang="ru-RU" sz="1400" dirty="0"/>
              <a:t>на русском языке</a:t>
            </a:r>
            <a:r>
              <a:rPr lang="de-DE" sz="1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45699" y="2150460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r>
              <a:rPr lang="ru-RU" sz="1400" dirty="0"/>
              <a:t>Я съездил</a:t>
            </a:r>
            <a:r>
              <a:rPr lang="de-DE" sz="1400" dirty="0"/>
              <a:t>(a)</a:t>
            </a:r>
            <a:r>
              <a:rPr lang="ru-RU" sz="1400" dirty="0">
                <a:highlight>
                  <a:srgbClr val="E8EBDC"/>
                </a:highlight>
              </a:rPr>
              <a:t> в </a:t>
            </a:r>
            <a:r>
              <a:rPr lang="ru-RU" sz="1400" dirty="0"/>
              <a:t>языковую поездку в русскоязычное место (например, в летнюю школу в России).</a:t>
            </a:r>
            <a:endParaRPr lang="de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60758" y="1109093"/>
            <a:ext cx="4023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de-DE" sz="140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посетил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русское мероприятие (например, кино</a:t>
            </a:r>
            <a:r>
              <a:rPr lang="de-DE" sz="1400" dirty="0">
                <a:solidFill>
                  <a:srgbClr val="000000"/>
                </a:solidFill>
                <a:effectLst/>
              </a:rPr>
              <a:t>, </a:t>
            </a:r>
            <a:r>
              <a:rPr lang="ru-RU" sz="1400" dirty="0">
                <a:solidFill>
                  <a:srgbClr val="000000"/>
                </a:solidFill>
                <a:effectLst/>
              </a:rPr>
              <a:t>театр, концерт, вечер юмор</a:t>
            </a:r>
            <a:r>
              <a:rPr lang="de-DE" sz="1400" dirty="0">
                <a:solidFill>
                  <a:srgbClr val="000000"/>
                </a:solidFill>
              </a:rPr>
              <a:t>a</a:t>
            </a:r>
            <a:r>
              <a:rPr lang="ru-RU" sz="1400" dirty="0">
                <a:solidFill>
                  <a:srgbClr val="000000"/>
                </a:solidFill>
                <a:effectLst/>
              </a:rPr>
              <a:t>,</a:t>
            </a:r>
            <a:r>
              <a:rPr lang="de-DE" sz="1400" dirty="0">
                <a:solidFill>
                  <a:srgbClr val="000000"/>
                </a:solidFill>
                <a:effectLst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</a:rPr>
              <a:t>авторский вечер, выставку и т.д.).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45699" y="4291019"/>
            <a:ext cx="3845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r>
              <a:rPr lang="ru-RU" sz="1400" dirty="0"/>
              <a:t>Я провожу занятия по русскому языку или создаю пояснительные видеоролики для изучающих русский язык</a:t>
            </a:r>
            <a:r>
              <a:rPr lang="de-DE" sz="1400" dirty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34198" y="3224114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r>
              <a:rPr lang="ru-RU" sz="1400" dirty="0"/>
              <a:t>Я участвовал</a:t>
            </a:r>
            <a:r>
              <a:rPr lang="en-GB" sz="1400" dirty="0"/>
              <a:t>(a)</a:t>
            </a:r>
            <a:r>
              <a:rPr lang="ru-RU" sz="1400" dirty="0"/>
              <a:t> в обмене студентами со школой в России</a:t>
            </a:r>
            <a:endParaRPr lang="de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58594" y="1080236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r>
              <a:rPr lang="ru-RU" sz="1400" dirty="0"/>
              <a:t>Я участвовал</a:t>
            </a:r>
            <a:r>
              <a:rPr lang="en-GB" sz="1400" dirty="0"/>
              <a:t>(a)</a:t>
            </a:r>
            <a:r>
              <a:rPr lang="ru-RU" sz="1400"/>
              <a:t> в Олимпиаде по русскому языку/ </a:t>
            </a:r>
            <a:r>
              <a:rPr lang="ru-RU" sz="1400" dirty="0"/>
              <a:t>Тотальном диктанте.</a:t>
            </a:r>
            <a:endParaRPr lang="de-DE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CB0A508-2A58-40A0-97DF-CA7FE4DF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177" y="474438"/>
            <a:ext cx="943415" cy="916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93A556-454F-433D-B916-39200387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39" y="1426631"/>
            <a:ext cx="943415" cy="9166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985D01-4A9D-4144-B9AA-4E8361D97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9" y="2429622"/>
            <a:ext cx="943415" cy="9166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475579-811C-4876-9C44-61F2D513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9" y="3528156"/>
            <a:ext cx="943415" cy="9166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1177AF-5C66-4773-9A22-D7D4651E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81" y="4633595"/>
            <a:ext cx="943415" cy="9166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2B656C-ADB6-442B-83B7-1C8F5F07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78" y="430715"/>
            <a:ext cx="943415" cy="9166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92C4C0-E564-47B3-B32A-56FB0D8CE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77" y="1391051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9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78D2AB2-A8F8-A34B-98BA-8403D235E357}"/>
              </a:ext>
            </a:extLst>
          </p:cNvPr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rgbClr val="E8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3575B-4A3C-714C-8263-F6BFEB8243DD}"/>
              </a:ext>
            </a:extLst>
          </p:cNvPr>
          <p:cNvSpPr/>
          <p:nvPr/>
        </p:nvSpPr>
        <p:spPr>
          <a:xfrm>
            <a:off x="8772041" y="0"/>
            <a:ext cx="1133959" cy="6858000"/>
          </a:xfrm>
          <a:prstGeom prst="rect">
            <a:avLst/>
          </a:prstGeom>
          <a:solidFill>
            <a:srgbClr val="BCC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24DF6-52AE-934D-96D6-A6604470E24F}"/>
              </a:ext>
            </a:extLst>
          </p:cNvPr>
          <p:cNvSpPr txBox="1"/>
          <p:nvPr/>
        </p:nvSpPr>
        <p:spPr>
          <a:xfrm rot="16200000">
            <a:off x="4557945" y="2912582"/>
            <a:ext cx="249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Имя / </a:t>
            </a:r>
            <a:r>
              <a:rPr lang="ru-RU" sz="2000" dirty="0" err="1"/>
              <a:t>V</a:t>
            </a:r>
            <a:r>
              <a:rPr lang="de-DE" sz="2000" dirty="0" err="1"/>
              <a:t>orname</a:t>
            </a:r>
            <a:endParaRPr lang="en-D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4B6DF-7884-3449-85D0-61DE73A516BD}"/>
              </a:ext>
            </a:extLst>
          </p:cNvPr>
          <p:cNvSpPr txBox="1"/>
          <p:nvPr/>
        </p:nvSpPr>
        <p:spPr>
          <a:xfrm rot="16200000">
            <a:off x="5487456" y="2778909"/>
            <a:ext cx="276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Ф</a:t>
            </a:r>
            <a:r>
              <a:rPr lang="ru-RU" sz="2000" dirty="0" err="1"/>
              <a:t>амилия</a:t>
            </a:r>
            <a:r>
              <a:rPr lang="ru-RU" sz="2000" dirty="0"/>
              <a:t> / </a:t>
            </a:r>
            <a:r>
              <a:rPr lang="de-DE" sz="2000" dirty="0"/>
              <a:t>Nachname</a:t>
            </a:r>
            <a:endParaRPr lang="en-DE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F83621-F022-5140-8F53-3062FFB974F4}"/>
              </a:ext>
            </a:extLst>
          </p:cNvPr>
          <p:cNvCxnSpPr>
            <a:cxnSpLocks/>
          </p:cNvCxnSpPr>
          <p:nvPr/>
        </p:nvCxnSpPr>
        <p:spPr>
          <a:xfrm>
            <a:off x="6459376" y="108488"/>
            <a:ext cx="0" cy="4215537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2E81F-0758-3E4D-B1F2-636C48D40E78}"/>
              </a:ext>
            </a:extLst>
          </p:cNvPr>
          <p:cNvCxnSpPr>
            <a:cxnSpLocks/>
          </p:cNvCxnSpPr>
          <p:nvPr/>
        </p:nvCxnSpPr>
        <p:spPr>
          <a:xfrm>
            <a:off x="7510678" y="108488"/>
            <a:ext cx="0" cy="4215537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EC2BA5-9796-6345-B9A2-029A6EA91EB5}"/>
              </a:ext>
            </a:extLst>
          </p:cNvPr>
          <p:cNvCxnSpPr>
            <a:cxnSpLocks/>
          </p:cNvCxnSpPr>
          <p:nvPr/>
        </p:nvCxnSpPr>
        <p:spPr>
          <a:xfrm>
            <a:off x="8561981" y="77492"/>
            <a:ext cx="0" cy="425311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05162B-3DD9-B243-9E00-A15D0FE22F36}"/>
              </a:ext>
            </a:extLst>
          </p:cNvPr>
          <p:cNvSpPr txBox="1"/>
          <p:nvPr/>
        </p:nvSpPr>
        <p:spPr>
          <a:xfrm rot="16200000">
            <a:off x="6550640" y="2778909"/>
            <a:ext cx="276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Класс / </a:t>
            </a:r>
            <a:r>
              <a:rPr lang="de-DE" sz="2000" dirty="0"/>
              <a:t>Klasse</a:t>
            </a:r>
            <a:endParaRPr lang="en-DE" sz="1400" dirty="0"/>
          </a:p>
        </p:txBody>
      </p:sp>
      <p:pic>
        <p:nvPicPr>
          <p:cNvPr id="20" name="Picture 19" descr="A pink and white flag&#10;&#10;Description automatically generated with low confidence">
            <a:extLst>
              <a:ext uri="{FF2B5EF4-FFF2-40B4-BE49-F238E27FC236}">
                <a16:creationId xmlns:a16="http://schemas.microsoft.com/office/drawing/2014/main" id="{A1DA40AE-1DE3-014B-A2D1-1D401F00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00289">
            <a:off x="7643487" y="205265"/>
            <a:ext cx="1745402" cy="171540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5751168-9B5D-5B45-AF06-7A08D288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22784" y="4530069"/>
            <a:ext cx="1980205" cy="2227968"/>
          </a:xfrm>
          <a:prstGeom prst="rect">
            <a:avLst/>
          </a:prstGeom>
          <a:solidFill>
            <a:srgbClr val="FFFFFF">
              <a:shade val="85000"/>
            </a:srgbClr>
          </a:solidFill>
          <a:ln w="146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D8F9C1-1434-6345-8D78-B34C91A46421}"/>
              </a:ext>
            </a:extLst>
          </p:cNvPr>
          <p:cNvSpPr txBox="1"/>
          <p:nvPr/>
        </p:nvSpPr>
        <p:spPr>
          <a:xfrm rot="16200000">
            <a:off x="6853587" y="4000859"/>
            <a:ext cx="49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P&lt;RUSPASSPORT&lt;LANG&lt;&lt;&lt;&lt;&lt;&lt;&lt;&lt;&lt;&lt;&lt;&lt;&lt;&lt;&lt;&lt;&lt;&lt;&lt;&lt;&lt;&lt;</a:t>
            </a:r>
          </a:p>
          <a:p>
            <a:r>
              <a:rPr lang="en-DE" dirty="0"/>
              <a:t>654718643918369000149173&lt;&lt;&lt;&lt;&lt;&lt;&lt;&lt;&lt;&lt;&lt;&lt;&lt;&lt;&lt;&lt;&lt;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A306C5-CC7F-E243-A604-973AD35655FB}"/>
              </a:ext>
            </a:extLst>
          </p:cNvPr>
          <p:cNvSpPr txBox="1"/>
          <p:nvPr/>
        </p:nvSpPr>
        <p:spPr>
          <a:xfrm rot="16200000">
            <a:off x="4048192" y="2851028"/>
            <a:ext cx="249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Паспорт</a:t>
            </a:r>
            <a:endParaRPr lang="en-DE" sz="1400" b="1" dirty="0"/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54A7B2-6CF8-BF42-BB79-8EE7D57B0E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56558" y="266221"/>
            <a:ext cx="4481132" cy="6245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000E3-3CD9-4BCE-8186-FE897F77EA14}"/>
              </a:ext>
            </a:extLst>
          </p:cNvPr>
          <p:cNvSpPr txBox="1"/>
          <p:nvPr/>
        </p:nvSpPr>
        <p:spPr>
          <a:xfrm>
            <a:off x="467360" y="528321"/>
            <a:ext cx="40451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Уважаемый пользователь паспорта,</a:t>
            </a:r>
            <a:endParaRPr lang="en-GB" dirty="0"/>
          </a:p>
          <a:p>
            <a:endParaRPr lang="en-GB" dirty="0"/>
          </a:p>
          <a:p>
            <a:r>
              <a:rPr lang="ru-RU" dirty="0"/>
              <a:t>добро пожаловать в Паспорт Лингвистических Испытаний для изучающих русский язык. Этот паспорт будет сопровождать тебя в твоём путешествии по изучению русского языка и позволит тебе открыть для себя новые и интересные ситуации, в которых ты можешь использовать и практиковать русский язык. От имени всех профессоров, преподавателей и студентов мы надеемся, что ты получишь удовольствие, преодолевая языковые испытания.</a:t>
            </a:r>
            <a:endParaRPr lang="en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AE58F9-1355-4725-B11C-777A5299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841" y="5739068"/>
            <a:ext cx="4006632" cy="365125"/>
          </a:xfrm>
        </p:spPr>
        <p:txBody>
          <a:bodyPr/>
          <a:lstStyle/>
          <a:p>
            <a:pPr algn="just"/>
            <a:r>
              <a:rPr lang="de-DE" dirty="0">
                <a:solidFill>
                  <a:schemeClr val="tx1"/>
                </a:solidFill>
              </a:rPr>
              <a:t>                      </a:t>
            </a:r>
            <a:r>
              <a:rPr lang="ru-RU" dirty="0">
                <a:solidFill>
                  <a:schemeClr val="tx1"/>
                </a:solidFill>
              </a:rPr>
              <a:t>Паспорт был разработан в Рурском университете Бохума профессором Анастасией Дракерт и Кристиной Пропп. Дизайн: Юлия Рулева.</a:t>
            </a:r>
            <a:endParaRPr lang="en-D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8AB4B-B9E3-45D4-9CBD-EC671E59D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68" y="5512354"/>
            <a:ext cx="747226" cy="2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38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39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60357" y="463801"/>
            <a:ext cx="3997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de-DE" sz="14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45699" y="2150460"/>
            <a:ext cx="3973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de-DE" sz="14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60758" y="1109093"/>
            <a:ext cx="4023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de-DE" sz="140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  <a:effectLst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45699" y="4291019"/>
            <a:ext cx="3892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en-GB" sz="1400" dirty="0"/>
              <a:t>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de-DE" sz="1400" dirty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34197" y="3224114"/>
            <a:ext cx="3952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en-GB" sz="14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de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51217" y="1080236"/>
            <a:ext cx="399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en-GB" sz="1400" dirty="0"/>
              <a:t>………………………………………………………………………………………………………………………………………………………………….…………………………………………………………..</a:t>
            </a:r>
            <a:endParaRPr lang="de-DE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6F1BE2-1130-4DAA-8883-5D6FF44FC0C1}"/>
              </a:ext>
            </a:extLst>
          </p:cNvPr>
          <p:cNvSpPr txBox="1"/>
          <p:nvPr/>
        </p:nvSpPr>
        <p:spPr>
          <a:xfrm>
            <a:off x="237067" y="192178"/>
            <a:ext cx="4079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DIN Alternate" panose="020B0500000000000000" pitchFamily="34" charset="77"/>
              </a:rPr>
              <a:t> Предложи дальнейшие испытания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5302E-3D6D-40F8-8B2A-D219805676DD}"/>
              </a:ext>
            </a:extLst>
          </p:cNvPr>
          <p:cNvSpPr txBox="1"/>
          <p:nvPr/>
        </p:nvSpPr>
        <p:spPr>
          <a:xfrm>
            <a:off x="5051217" y="2131193"/>
            <a:ext cx="399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GB" sz="1400" dirty="0"/>
              <a:t>………………………………………………………………………………………………………………………………………………………………….…………………………………………………………..</a:t>
            </a:r>
            <a:endParaRPr lang="de-DE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B4BDC-A3FE-4AC6-B4F4-EDA273A4099B}"/>
              </a:ext>
            </a:extLst>
          </p:cNvPr>
          <p:cNvSpPr txBox="1"/>
          <p:nvPr/>
        </p:nvSpPr>
        <p:spPr>
          <a:xfrm>
            <a:off x="5058592" y="3191729"/>
            <a:ext cx="399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r>
              <a:rPr lang="en-GB" sz="1400" dirty="0"/>
              <a:t>………………………………………………………………………………………………………………………………………………………………….…………………………………………………………..</a:t>
            </a:r>
            <a:endParaRPr lang="de-DE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0A6260-9A92-4CD8-A6E2-F29DFDC4BB13}"/>
              </a:ext>
            </a:extLst>
          </p:cNvPr>
          <p:cNvSpPr txBox="1"/>
          <p:nvPr/>
        </p:nvSpPr>
        <p:spPr>
          <a:xfrm>
            <a:off x="5085649" y="4281302"/>
            <a:ext cx="399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r>
              <a:rPr lang="en-GB" sz="1400" dirty="0"/>
              <a:t>………………………………………………………………………………………………………………………………………………………………….…………………………………………………………..</a:t>
            </a:r>
            <a:endParaRPr lang="de-DE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A1F157-CECF-4C7D-9E03-20FD505F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78" y="1442277"/>
            <a:ext cx="943415" cy="9166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5B4360-897B-4D6A-B892-CCC30587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22" y="2519219"/>
            <a:ext cx="943415" cy="9166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5A5E9D-E3DB-4839-851F-48993B6B2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78" y="3553555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6D58D5-4204-478A-8FC7-C2F8D4D77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942" y="4661310"/>
            <a:ext cx="943415" cy="916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925097-475F-4597-8BA4-1FA9E5EF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16" y="466644"/>
            <a:ext cx="943415" cy="916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D413F4-68E1-4C30-943E-E47B254B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43" y="1462761"/>
            <a:ext cx="943415" cy="916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6E35935-6228-4AEB-8C8E-A545FE3E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85" y="2488946"/>
            <a:ext cx="943415" cy="916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93A63E8-CA67-4A7D-962A-48FDC146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828" y="3553555"/>
            <a:ext cx="943415" cy="9166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9019AE-ABB8-44B2-B34D-06A5769C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559" y="4652350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41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293149" y="912866"/>
            <a:ext cx="4515917" cy="52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F1BE2-1130-4DAA-8883-5D6FF44FC0C1}"/>
              </a:ext>
            </a:extLst>
          </p:cNvPr>
          <p:cNvSpPr txBox="1"/>
          <p:nvPr/>
        </p:nvSpPr>
        <p:spPr>
          <a:xfrm>
            <a:off x="237067" y="192178"/>
            <a:ext cx="407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DIN Alternate" panose="020B0500000000000000" pitchFamily="34" charset="77"/>
              </a:rPr>
              <a:t>Комментарии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065B9-417D-46E9-BA0B-207271B6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9" y="1497739"/>
            <a:ext cx="3542083" cy="38591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AF186-01C9-4FD6-BE35-2337989ECDBA}"/>
              </a:ext>
            </a:extLst>
          </p:cNvPr>
          <p:cNvSpPr txBox="1"/>
          <p:nvPr/>
        </p:nvSpPr>
        <p:spPr>
          <a:xfrm>
            <a:off x="5153016" y="325439"/>
            <a:ext cx="4515917" cy="587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9528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78D2AB2-A8F8-A34B-98BA-8403D235E357}"/>
              </a:ext>
            </a:extLst>
          </p:cNvPr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rgbClr val="E8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54A7B2-6CF8-BF42-BB79-8EE7D57B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56558" y="266221"/>
            <a:ext cx="4481132" cy="624541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AE58F9-1355-4725-B11C-777A5299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841" y="5230242"/>
            <a:ext cx="4006632" cy="365125"/>
          </a:xfrm>
        </p:spPr>
        <p:txBody>
          <a:bodyPr/>
          <a:lstStyle/>
          <a:p>
            <a:pPr algn="just"/>
            <a:r>
              <a:rPr lang="de-DE" dirty="0"/>
              <a:t>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3449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6CD08-64E7-4B5F-9809-0BFF421F318D}"/>
              </a:ext>
            </a:extLst>
          </p:cNvPr>
          <p:cNvSpPr txBox="1"/>
          <p:nvPr/>
        </p:nvSpPr>
        <p:spPr>
          <a:xfrm>
            <a:off x="299803" y="307299"/>
            <a:ext cx="44146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Почему ты должен преодолевать лингвистические испытания</a:t>
            </a:r>
            <a:r>
              <a:rPr lang="de-DE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endParaRPr lang="de-DE" sz="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Лингвистические испытания - это аутентичные ситуации общения в повседневной жизни, которые представляют сложность для изучающих язык. Многих людей такие ситуации могут пугать и вызывать стресс, поскольку освоение этих задач всегда связано с риском, например, совершить ошибку, быть неправильно понятым, не понять своего собеседника и т.д. 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E8EBDC"/>
                </a:highlight>
                <a:latin typeface="Calibri" panose="020F0502020204030204" pitchFamily="34" charset="0"/>
              </a:rPr>
              <a:t>В результате учащиеся </a:t>
            </a:r>
            <a:r>
              <a:rPr lang="ru-RU" sz="1600" dirty="0">
                <a:solidFill>
                  <a:srgbClr val="000000"/>
                </a:solidFill>
                <a:highlight>
                  <a:srgbClr val="E8EBDC"/>
                </a:highlight>
                <a:latin typeface="Calibri" panose="020F0502020204030204" pitchFamily="34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E8EBDC"/>
                </a:highlight>
                <a:latin typeface="Calibri" panose="020F0502020204030204" pitchFamily="34" charset="0"/>
              </a:rPr>
              <a:t>збегают такие ситуации общения и остаются в зоне комфорта</a:t>
            </a:r>
            <a:r>
              <a:rPr lang="ru-RU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возвращаясь к родному языку. Таким образом, упускаются многие возможности для языкового развития и самовыражения. В паспорте указаны различные 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E8EBDC"/>
                </a:highlight>
                <a:latin typeface="Calibri" panose="020F0502020204030204" pitchFamily="34" charset="0"/>
              </a:rPr>
              <a:t>испытании</a:t>
            </a:r>
            <a:r>
              <a:rPr lang="ru-RU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в которых ты можешь использовать русский язык в повседневной жизни. Но прежде всего, 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E8EBDC"/>
                </a:highlight>
                <a:latin typeface="Calibri" panose="020F0502020204030204" pitchFamily="34" charset="0"/>
              </a:rPr>
              <a:t>он создан с целью </a:t>
            </a:r>
            <a:r>
              <a:rPr lang="ru-RU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избавить тебя от страха перед лингвистическими проблемами.</a:t>
            </a:r>
            <a:endParaRPr lang="en-DE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35A28-3E80-42B5-822D-64A16ACC0722}"/>
              </a:ext>
            </a:extLst>
          </p:cNvPr>
          <p:cNvSpPr txBox="1"/>
          <p:nvPr/>
        </p:nvSpPr>
        <p:spPr>
          <a:xfrm>
            <a:off x="4953001" y="307299"/>
            <a:ext cx="4803474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spcBef>
                <a:spcPts val="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Правила пользования</a:t>
            </a:r>
          </a:p>
          <a:p>
            <a:pPr marL="228600"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Пройди как можно больше языковых испытаний из списка, представленного в этом паспорте. Ты можешь даже сфотографировать или снять себя на видео, чтобы потом поделиться этим опытом с одноклассниками (и получить отзыв, если хочешь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</a:t>
            </a:r>
          </a:p>
          <a:p>
            <a:pPr marL="4000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Ситуации можно повторять по три раза. Таким образом, ты сможешь следить за своим развитием и увидеть, не станет ли задача легче во второй или третий раз.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57250" lvl="1" indent="-1714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Ты можешь сам определить последовательность, в которой ты будешь "прорабатывать" ситуации. Выбор того, какие испытания ты будешь преодолевать, а какие нет, также зависит от тебя.</a:t>
            </a:r>
            <a:endParaRPr lang="de-DE" sz="1200" dirty="0"/>
          </a:p>
          <a:p>
            <a:pPr marL="914400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Каждый раз указывай уровень сложности принимаемого риска, выбирая между высоким, средним и легким и отмечая соответствующую букву (</a:t>
            </a:r>
            <a:r>
              <a:rPr lang="ru-RU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</a:t>
            </a: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</a:t>
            </a: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или </a:t>
            </a:r>
            <a:r>
              <a:rPr lang="ru-RU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</a:t>
            </a: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после каждой попытки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914400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 двух свободных страницах в конце паспорта у тебя есть возможность предложить дополнительные идеи для испытаний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de-DE" sz="1200" dirty="0">
              <a:effectLst/>
            </a:endParaRPr>
          </a:p>
          <a:p>
            <a:pPr marL="6858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Посчитай количество выполненных тобой заданий. После того как ты освоишь не менее ____ ситуаций (включая повторные), сдай паспорт преподавателю и получи оговоренное вознаграждение. Паспорт должен быть сдан как минимум до ____________________.</a:t>
            </a:r>
            <a:r>
              <a:rPr lang="de-DE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</a:t>
            </a:r>
            <a:endParaRPr lang="de-DE" sz="1200" dirty="0">
              <a:effectLst/>
            </a:endParaRP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8532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722B53-E497-48A0-ACD0-6BC1BBCD931F}"/>
              </a:ext>
            </a:extLst>
          </p:cNvPr>
          <p:cNvSpPr txBox="1"/>
          <p:nvPr/>
        </p:nvSpPr>
        <p:spPr>
          <a:xfrm>
            <a:off x="522147" y="739370"/>
            <a:ext cx="8861705" cy="5505485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  <a:effectLst>
            <a:softEdge rad="6223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E4B0D-21E8-4017-AA2F-8EF2FA3C12B1}"/>
              </a:ext>
            </a:extLst>
          </p:cNvPr>
          <p:cNvSpPr txBox="1"/>
          <p:nvPr/>
        </p:nvSpPr>
        <p:spPr>
          <a:xfrm>
            <a:off x="927462" y="2035032"/>
            <a:ext cx="644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Другой язык - это другой взгляд на жизнь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2743200" marR="0" lvl="6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Федерико Феллини</a:t>
            </a:r>
            <a:endParaRPr kumimoji="0" lang="en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3D3BC-E689-40F1-878F-C912E864529D}"/>
              </a:ext>
            </a:extLst>
          </p:cNvPr>
          <p:cNvSpPr txBox="1"/>
          <p:nvPr/>
        </p:nvSpPr>
        <p:spPr>
          <a:xfrm flipH="1">
            <a:off x="1548454" y="3436034"/>
            <a:ext cx="7963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Eine andere Sprache ist wie eine andere Sicht auf das Leben.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3657600" marR="0" lvl="8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Federico Fellini</a:t>
            </a:r>
            <a:endParaRPr kumimoji="0" lang="en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5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96B9A-173E-E14A-9944-7FB6DFBA6708}"/>
              </a:ext>
            </a:extLst>
          </p:cNvPr>
          <p:cNvSpPr txBox="1"/>
          <p:nvPr/>
        </p:nvSpPr>
        <p:spPr>
          <a:xfrm>
            <a:off x="723425" y="192178"/>
            <a:ext cx="359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DIN Alternate" panose="020B0500000000000000" pitchFamily="34" charset="77"/>
              </a:rPr>
              <a:t>Устное общение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1019060"/>
            <a:ext cx="3890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записал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голосовое сообщение на русском языке и отправил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его русскоговорящему собеседнику</a:t>
            </a:r>
            <a:r>
              <a:rPr lang="de-DE" sz="1800" dirty="0">
                <a:solidFill>
                  <a:srgbClr val="000000"/>
                </a:solidFill>
                <a:effectLst/>
              </a:rPr>
              <a:t>.</a:t>
            </a:r>
            <a:endParaRPr lang="en-DE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47174" y="216692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dirty="0"/>
              <a:t>Я посоветовал</a:t>
            </a:r>
            <a:r>
              <a:rPr lang="de-DE" sz="1400" dirty="0"/>
              <a:t>(a)</a:t>
            </a:r>
            <a:r>
              <a:rPr lang="ru-RU" sz="1400" dirty="0"/>
              <a:t> студенту по обмену, чем заняться и что посмотреть в </a:t>
            </a:r>
            <a:r>
              <a:rPr lang="ru-RU" sz="1400" dirty="0">
                <a:highlight>
                  <a:srgbClr val="E8EBDC"/>
                </a:highlight>
              </a:rPr>
              <a:t>этой местности </a:t>
            </a:r>
            <a:r>
              <a:rPr lang="ru-RU" sz="1400" dirty="0"/>
              <a:t>в свободное время</a:t>
            </a:r>
            <a:r>
              <a:rPr lang="de-DE" sz="1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29169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dirty="0"/>
              <a:t>Я нашел</a:t>
            </a:r>
            <a:r>
              <a:rPr lang="de-DE" sz="1400" dirty="0"/>
              <a:t>/</a:t>
            </a:r>
            <a:r>
              <a:rPr lang="ru-RU" sz="1400" dirty="0"/>
              <a:t>нашла русского (е-)тандем-партнера и говорил</a:t>
            </a:r>
            <a:r>
              <a:rPr lang="en-GB" sz="1400" dirty="0"/>
              <a:t>(a)</a:t>
            </a:r>
            <a:r>
              <a:rPr lang="ru-RU" sz="1400" dirty="0"/>
              <a:t> с ним по-русски.</a:t>
            </a:r>
            <a:endParaRPr lang="en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966504"/>
            <a:ext cx="4023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нашел</a:t>
            </a:r>
            <a:r>
              <a:rPr lang="de-DE" sz="1400" dirty="0">
                <a:solidFill>
                  <a:srgbClr val="000000"/>
                </a:solidFill>
                <a:effectLst/>
              </a:rPr>
              <a:t>/</a:t>
            </a:r>
            <a:r>
              <a:rPr lang="ru-RU" sz="1400" dirty="0">
                <a:solidFill>
                  <a:srgbClr val="000000"/>
                </a:solidFill>
                <a:effectLst/>
              </a:rPr>
              <a:t>нашла русский магазин и спросил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продавца на русском языке о цене или местонахождении определенных товаров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de-DE" sz="140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85409" y="4814104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400" dirty="0"/>
              <a:t>Я объяснил</a:t>
            </a:r>
            <a:r>
              <a:rPr lang="de-DE" sz="1400" dirty="0"/>
              <a:t>(a)</a:t>
            </a:r>
            <a:r>
              <a:rPr lang="ru-RU" sz="1400" dirty="0"/>
              <a:t> студенту по обмену на русском языке, как и где купить билеты на поезд/автобус</a:t>
            </a:r>
            <a:r>
              <a:rPr lang="en-GB" sz="1400" dirty="0"/>
              <a:t>.</a:t>
            </a: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3821379"/>
            <a:ext cx="384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400" dirty="0"/>
              <a:t>Я показал</a:t>
            </a:r>
            <a:r>
              <a:rPr lang="en-GB" sz="1400" dirty="0"/>
              <a:t>(a)</a:t>
            </a:r>
            <a:r>
              <a:rPr lang="ru-RU" sz="1400" dirty="0"/>
              <a:t> </a:t>
            </a:r>
            <a:r>
              <a:rPr lang="ru-RU" sz="1400" dirty="0">
                <a:highlight>
                  <a:srgbClr val="E8EBDC"/>
                </a:highlight>
              </a:rPr>
              <a:t>русскоговорящему школьнику</a:t>
            </a:r>
            <a:r>
              <a:rPr lang="de-DE" sz="1400" dirty="0">
                <a:highlight>
                  <a:srgbClr val="E8EBDC"/>
                </a:highlight>
              </a:rPr>
              <a:t>/</a:t>
            </a:r>
            <a:r>
              <a:rPr lang="ru-RU" sz="1400" dirty="0">
                <a:highlight>
                  <a:srgbClr val="E8EBDC"/>
                </a:highlight>
              </a:rPr>
              <a:t>студенту </a:t>
            </a:r>
            <a:r>
              <a:rPr lang="ru-RU" sz="1400" dirty="0"/>
              <a:t>школу или университет и при этом говорил</a:t>
            </a:r>
            <a:r>
              <a:rPr lang="en-GB" sz="1400" dirty="0"/>
              <a:t>(a</a:t>
            </a:r>
            <a:r>
              <a:rPr lang="de-DE" sz="1400" dirty="0"/>
              <a:t>)</a:t>
            </a:r>
            <a:r>
              <a:rPr lang="ru-RU" sz="1400" dirty="0"/>
              <a:t> по</a:t>
            </a:r>
            <a:r>
              <a:rPr lang="de-DE" sz="1400" dirty="0"/>
              <a:t>-</a:t>
            </a:r>
            <a:r>
              <a:rPr lang="ru-RU" sz="1400" dirty="0"/>
              <a:t>русски</a:t>
            </a:r>
            <a:r>
              <a:rPr lang="de-DE" sz="1400" dirty="0"/>
              <a:t>.</a:t>
            </a:r>
            <a:endParaRPr lang="en-DE" sz="1700" dirty="0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864B6-E2D2-8A4D-9757-2D4F2A5A0505}"/>
              </a:ext>
            </a:extLst>
          </p:cNvPr>
          <p:cNvSpPr txBox="1"/>
          <p:nvPr/>
        </p:nvSpPr>
        <p:spPr>
          <a:xfrm>
            <a:off x="5058594" y="2235183"/>
            <a:ext cx="384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r>
              <a:rPr lang="ru-RU" sz="1400" dirty="0"/>
              <a:t>Я посоветовал</a:t>
            </a:r>
            <a:r>
              <a:rPr lang="en-GB" sz="1400" dirty="0"/>
              <a:t>(a)</a:t>
            </a:r>
            <a:r>
              <a:rPr lang="ru-RU" sz="1400" dirty="0"/>
              <a:t> фильм или книгу русскому другу или партнёру по тандему, рассказав </a:t>
            </a:r>
            <a:r>
              <a:rPr lang="ru-RU" sz="1400" dirty="0">
                <a:highlight>
                  <a:srgbClr val="E8EBDC"/>
                </a:highlight>
              </a:rPr>
              <a:t>ему о нём</a:t>
            </a:r>
            <a:r>
              <a:rPr lang="en-GB" sz="1400" dirty="0">
                <a:highlight>
                  <a:srgbClr val="E8EBDC"/>
                </a:highlight>
              </a:rPr>
              <a:t>/</a:t>
            </a:r>
            <a:r>
              <a:rPr lang="ru-RU" sz="1400" dirty="0">
                <a:highlight>
                  <a:srgbClr val="E8EBDC"/>
                </a:highlight>
              </a:rPr>
              <a:t>о ней </a:t>
            </a:r>
            <a:r>
              <a:rPr lang="ru-RU" sz="1400" dirty="0"/>
              <a:t>на русском языке</a:t>
            </a:r>
            <a:r>
              <a:rPr lang="de-DE" sz="1400" dirty="0"/>
              <a:t>. </a:t>
            </a:r>
            <a:endParaRPr lang="en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58594" y="1242198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ru-RU" sz="1400" dirty="0"/>
              <a:t>Я говорил</a:t>
            </a:r>
            <a:r>
              <a:rPr lang="en-GB" sz="1400" dirty="0"/>
              <a:t>(a)</a:t>
            </a:r>
            <a:r>
              <a:rPr lang="ru-RU" sz="1400" dirty="0"/>
              <a:t> по-русски в свободное время  (на занятиях спортом, танцами, музыкой и т.д.).</a:t>
            </a:r>
            <a:endParaRPr lang="en-DE" sz="1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78D49-621A-FD4C-ABA9-CEB16518ACBF}"/>
              </a:ext>
            </a:extLst>
          </p:cNvPr>
          <p:cNvSpPr txBox="1"/>
          <p:nvPr/>
        </p:nvSpPr>
        <p:spPr>
          <a:xfrm>
            <a:off x="5027978" y="3452047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r>
              <a:rPr lang="ru-RU" sz="1400" dirty="0"/>
              <a:t>Я играл</a:t>
            </a:r>
            <a:r>
              <a:rPr lang="en-GB" sz="1400" dirty="0"/>
              <a:t>(a)</a:t>
            </a:r>
            <a:r>
              <a:rPr lang="ru-RU" sz="1400" dirty="0"/>
              <a:t> в игру (настольную, онлайн-игру и т.д.) с русскоговорящим другом и при этом говорил</a:t>
            </a:r>
            <a:r>
              <a:rPr lang="en-GB" sz="1400" dirty="0"/>
              <a:t>(a)</a:t>
            </a:r>
            <a:r>
              <a:rPr lang="ru-RU" sz="1400" dirty="0"/>
              <a:t> по-русски</a:t>
            </a:r>
            <a:r>
              <a:rPr lang="de-DE" sz="1400" dirty="0"/>
              <a:t>.</a:t>
            </a:r>
            <a:endParaRPr lang="en-DE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618FF-2F1E-F543-B3B3-13C15ED7117D}"/>
              </a:ext>
            </a:extLst>
          </p:cNvPr>
          <p:cNvSpPr txBox="1"/>
          <p:nvPr/>
        </p:nvSpPr>
        <p:spPr>
          <a:xfrm>
            <a:off x="5042356" y="4608056"/>
            <a:ext cx="384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r>
              <a:rPr lang="ru-RU" sz="1400" dirty="0"/>
              <a:t>Я готовил</a:t>
            </a:r>
            <a:r>
              <a:rPr lang="de-DE" sz="1400" dirty="0"/>
              <a:t>(</a:t>
            </a:r>
            <a:r>
              <a:rPr lang="ru-RU" sz="1400" dirty="0"/>
              <a:t>а</a:t>
            </a:r>
            <a:r>
              <a:rPr lang="de-DE" sz="1400" dirty="0"/>
              <a:t>)</a:t>
            </a:r>
            <a:r>
              <a:rPr lang="ru-RU" sz="1400" dirty="0"/>
              <a:t> вместе со своими русскоязычными знакомыми (русское блюдо) и</a:t>
            </a:r>
            <a:r>
              <a:rPr lang="de-DE" sz="1400" dirty="0"/>
              <a:t> </a:t>
            </a:r>
            <a:r>
              <a:rPr lang="ru-RU" sz="1400" dirty="0"/>
              <a:t>при этом разговаривал</a:t>
            </a:r>
            <a:r>
              <a:rPr lang="en-GB" sz="1400" dirty="0"/>
              <a:t>(</a:t>
            </a:r>
            <a:r>
              <a:rPr lang="ru-RU" sz="1400" dirty="0"/>
              <a:t>а</a:t>
            </a:r>
            <a:r>
              <a:rPr lang="en-GB" sz="1400" dirty="0"/>
              <a:t>)</a:t>
            </a:r>
            <a:r>
              <a:rPr lang="ru-RU" sz="1400" dirty="0"/>
              <a:t> на русском языке.</a:t>
            </a:r>
            <a:endParaRPr lang="en-DE" sz="17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4F29B31-A5FB-423A-836F-1B7FF4A2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86" y="2233509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0638EE-81D8-436E-B794-9C7D6900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43" y="1878108"/>
            <a:ext cx="943415" cy="916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1BDDA5-D49C-40EC-A871-B701AC52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37" y="2809997"/>
            <a:ext cx="943415" cy="916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F2141EF-B100-440E-98E9-5B9EFACE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39" y="3799876"/>
            <a:ext cx="943415" cy="916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9AE509-6591-4572-B607-ACE0E0F8B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21" y="4742740"/>
            <a:ext cx="943415" cy="916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C49754-458B-450A-A088-5AF43D1BE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304" y="95515"/>
            <a:ext cx="943415" cy="9166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E443289-C67C-4408-8054-16B184699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80" y="1176700"/>
            <a:ext cx="943415" cy="9166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265869-179D-4452-9008-A0101B8D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36" y="932080"/>
            <a:ext cx="943415" cy="9166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A9B892-9AA7-453C-B40F-A874B74D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85" y="3401198"/>
            <a:ext cx="943415" cy="9166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6802F47-05F9-4113-9113-55A0BB6F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84" y="4510453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8" y="497972"/>
            <a:ext cx="41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1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разговаривал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со своим</a:t>
            </a:r>
            <a:r>
              <a:rPr lang="en-GB" sz="1400" dirty="0">
                <a:solidFill>
                  <a:srgbClr val="000000"/>
                </a:solidFill>
                <a:effectLst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</a:rPr>
              <a:t>преподавателем на русском языке после уроков. </a:t>
            </a:r>
            <a:endParaRPr lang="en-DE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85648" y="463801"/>
            <a:ext cx="3845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6"/>
            </a:pPr>
            <a:r>
              <a:rPr lang="ru-RU" sz="1400" dirty="0"/>
              <a:t>Я регулярно рассказывал</a:t>
            </a:r>
            <a:r>
              <a:rPr lang="en-GB" sz="1400" dirty="0"/>
              <a:t>(a)</a:t>
            </a:r>
            <a:r>
              <a:rPr lang="ru-RU" sz="1400" dirty="0"/>
              <a:t> своим родителям/братьям</a:t>
            </a:r>
            <a:r>
              <a:rPr lang="en-GB" sz="1400" dirty="0"/>
              <a:t>/c</a:t>
            </a:r>
            <a:r>
              <a:rPr lang="ru-RU" sz="1400" dirty="0"/>
              <a:t>ёстрам на русском языке, как прошёл мой день.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45699" y="2150460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r>
              <a:rPr lang="ru-RU" sz="1400" dirty="0"/>
              <a:t>Я разговаривал</a:t>
            </a:r>
            <a:r>
              <a:rPr lang="en-GB" sz="1400" dirty="0"/>
              <a:t>(a)</a:t>
            </a:r>
            <a:r>
              <a:rPr lang="ru-RU" sz="1400" dirty="0"/>
              <a:t> с человеком на русском языке, с которым обычно общаюсь на немецком.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60758" y="1109093"/>
            <a:ext cx="402318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de-DE" sz="140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разговаривал</a:t>
            </a:r>
            <a:r>
              <a:rPr lang="en-GB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со своим русскоговорящим учителем на русском языке на уроках физкультуры/музыки/танцев и т.д</a:t>
            </a:r>
            <a:r>
              <a:rPr lang="de-DE" sz="1400" dirty="0">
                <a:solidFill>
                  <a:srgbClr val="000000"/>
                </a:solidFill>
                <a:effectLst/>
              </a:rPr>
              <a:t>.</a:t>
            </a:r>
            <a:endParaRPr lang="de-DE" sz="1400" dirty="0">
              <a:effectLst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en-DE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45699" y="4429542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r>
              <a:rPr lang="ru-RU" sz="1400" dirty="0"/>
              <a:t>Я выбрал</a:t>
            </a:r>
            <a:r>
              <a:rPr lang="en-GB" sz="1400" dirty="0"/>
              <a:t>(a)</a:t>
            </a:r>
            <a:r>
              <a:rPr lang="ru-RU" sz="1400" dirty="0"/>
              <a:t> русский язык при звонке (например, на сервисный номер), где есть возможность выбора языка.</a:t>
            </a: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34198" y="3148258"/>
            <a:ext cx="3845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r>
              <a:rPr lang="ru-RU" sz="1400" dirty="0"/>
              <a:t>Я провел</a:t>
            </a:r>
            <a:r>
              <a:rPr lang="en-GB" sz="1400" dirty="0"/>
              <a:t>(a)</a:t>
            </a:r>
            <a:r>
              <a:rPr lang="ru-RU" sz="1400" dirty="0"/>
              <a:t> интервью с носителем русского языка по актуальной теме школьного урока</a:t>
            </a:r>
            <a:r>
              <a:rPr lang="en-GB" sz="1400" dirty="0"/>
              <a:t> </a:t>
            </a:r>
            <a:r>
              <a:rPr lang="ru-RU" sz="1400" dirty="0"/>
              <a:t>(например, для подготовки к презентации о культурных сходствах/различиях</a:t>
            </a:r>
            <a:r>
              <a:rPr lang="en-GB" sz="1400" dirty="0"/>
              <a:t>).</a:t>
            </a:r>
            <a:endParaRPr lang="de-DE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864B6-E2D2-8A4D-9757-2D4F2A5A0505}"/>
              </a:ext>
            </a:extLst>
          </p:cNvPr>
          <p:cNvSpPr txBox="1"/>
          <p:nvPr/>
        </p:nvSpPr>
        <p:spPr>
          <a:xfrm>
            <a:off x="5058594" y="2214449"/>
            <a:ext cx="38451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8"/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8"/>
            </a:pPr>
            <a:r>
              <a:rPr lang="ru-RU" sz="1400" dirty="0"/>
              <a:t>Я обсуждал</a:t>
            </a:r>
            <a:r>
              <a:rPr lang="en-GB" sz="1400" dirty="0"/>
              <a:t>(a)</a:t>
            </a:r>
            <a:r>
              <a:rPr lang="ru-RU" sz="1400" dirty="0"/>
              <a:t> культурные различия между Россией и Германией со своими родственниками/знакомыми, аргументируя и оправдывая свою точку зрения</a:t>
            </a:r>
            <a:r>
              <a:rPr lang="de-DE" sz="1400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58594" y="1041330"/>
            <a:ext cx="3845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de-DE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7"/>
            </a:pPr>
            <a:r>
              <a:rPr lang="ru-RU" sz="1400" dirty="0"/>
              <a:t>Я позвонил</a:t>
            </a:r>
            <a:r>
              <a:rPr lang="en-GB" sz="1400" dirty="0"/>
              <a:t>(a)</a:t>
            </a:r>
            <a:r>
              <a:rPr lang="ru-RU" sz="1400" dirty="0"/>
              <a:t> своим родственникам/знакомым в России и рассказал</a:t>
            </a:r>
            <a:r>
              <a:rPr lang="en-GB" sz="1400" dirty="0"/>
              <a:t>(a)</a:t>
            </a:r>
            <a:r>
              <a:rPr lang="ru-RU" sz="1400" dirty="0"/>
              <a:t> им о Паспорте Лингвистических Испытаний.</a:t>
            </a:r>
            <a:endParaRPr lang="de-DE" sz="1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59AE7E6-203D-4609-9022-649761CB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29" y="408737"/>
            <a:ext cx="943415" cy="9166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279197-F6A9-4CE9-915F-599A71F9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55" y="1382604"/>
            <a:ext cx="943415" cy="9166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AF206B-A9DC-4F1F-9E29-A682C591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28" y="2441159"/>
            <a:ext cx="943415" cy="9166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AAEE46-349A-425A-AF16-698CA6DD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30" y="3547516"/>
            <a:ext cx="943415" cy="9166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27E00F-A0A1-4A5D-9284-72C42C6E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85" y="4746235"/>
            <a:ext cx="943415" cy="916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3C2F3A-EE6C-4ED6-96D1-B231E8DA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403" y="374826"/>
            <a:ext cx="943415" cy="9166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12D453-8E8A-48DD-9398-6B43EDF7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78" y="1402880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3A6C9B-2DCF-4CEB-8223-45162145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78" y="2526903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722B53-E497-48A0-ACD0-6BC1BBCD931F}"/>
              </a:ext>
            </a:extLst>
          </p:cNvPr>
          <p:cNvSpPr txBox="1">
            <a:spLocks/>
          </p:cNvSpPr>
          <p:nvPr/>
        </p:nvSpPr>
        <p:spPr>
          <a:xfrm>
            <a:off x="233916" y="708837"/>
            <a:ext cx="9377917" cy="5592725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  <a:effectLst>
            <a:softEdge rad="6223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7C4ED-C11A-49FF-A29A-B0A8293E9698}"/>
              </a:ext>
            </a:extLst>
          </p:cNvPr>
          <p:cNvSpPr txBox="1"/>
          <p:nvPr/>
        </p:nvSpPr>
        <p:spPr>
          <a:xfrm>
            <a:off x="614669" y="1550151"/>
            <a:ext cx="6896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Выучить язык можно только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используя его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Отто Есперсен</a:t>
            </a:r>
            <a:endParaRPr kumimoji="0" lang="en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734A6-9D67-4A73-AA08-E9CC1113770B}"/>
              </a:ext>
            </a:extLst>
          </p:cNvPr>
          <p:cNvSpPr txBox="1"/>
          <p:nvPr/>
        </p:nvSpPr>
        <p:spPr>
          <a:xfrm>
            <a:off x="2565619" y="3001330"/>
            <a:ext cx="672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Eine Sprache lernt man, indem man sie gebraucht.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- Otto Jespersen</a:t>
            </a:r>
            <a:endParaRPr kumimoji="0" lang="en-D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DE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DE" dirty="0"/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pic>
        <p:nvPicPr>
          <p:cNvPr id="10" name="Picture 9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F72E2F18-5313-934D-B87E-3EEDA44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5597046" y="1497739"/>
            <a:ext cx="3543444" cy="3862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96B9A-173E-E14A-9944-7FB6DFBA6708}"/>
              </a:ext>
            </a:extLst>
          </p:cNvPr>
          <p:cNvSpPr txBox="1"/>
          <p:nvPr/>
        </p:nvSpPr>
        <p:spPr>
          <a:xfrm>
            <a:off x="723425" y="192178"/>
            <a:ext cx="359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DIN Alternate" panose="020B0500000000000000" pitchFamily="34" charset="77"/>
              </a:rPr>
              <a:t>Письмо</a:t>
            </a:r>
            <a:endParaRPr lang="en-DE" b="1" dirty="0">
              <a:latin typeface="DIN Alternate" panose="020B05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9" y="1019060"/>
            <a:ext cx="4023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</a:rPr>
              <a:t>Во время отпуска я написал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открытку на русском языке, в которой рассказал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о своих впечатлениях.</a:t>
            </a:r>
            <a:endParaRPr lang="en-DE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AED92-9C90-6C4C-AB82-106C35D24F69}"/>
              </a:ext>
            </a:extLst>
          </p:cNvPr>
          <p:cNvSpPr txBox="1"/>
          <p:nvPr/>
        </p:nvSpPr>
        <p:spPr>
          <a:xfrm>
            <a:off x="5042356" y="257373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6"/>
            </a:pPr>
            <a:r>
              <a:rPr lang="ru-RU" sz="1400" dirty="0"/>
              <a:t>Я написал</a:t>
            </a:r>
            <a:r>
              <a:rPr lang="en-GB" sz="1400" dirty="0"/>
              <a:t>(a)</a:t>
            </a:r>
            <a:r>
              <a:rPr lang="ru-RU" sz="1400" dirty="0"/>
              <a:t> </a:t>
            </a:r>
            <a:r>
              <a:rPr lang="en-GB" sz="1400" i="1" dirty="0">
                <a:highlight>
                  <a:srgbClr val="E8EBDC"/>
                </a:highlight>
              </a:rPr>
              <a:t>E-Mail </a:t>
            </a:r>
            <a:r>
              <a:rPr lang="ru-RU" sz="1400" dirty="0"/>
              <a:t>другу на русском языке.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29169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400" dirty="0"/>
              <a:t>Я написал</a:t>
            </a:r>
            <a:r>
              <a:rPr lang="de-DE" sz="1400" dirty="0"/>
              <a:t>(a)</a:t>
            </a:r>
            <a:r>
              <a:rPr lang="ru-RU" sz="1400" dirty="0"/>
              <a:t> список покупок на русском языке. </a:t>
            </a:r>
            <a:endParaRPr lang="en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966504"/>
            <a:ext cx="4023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написал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поздравительную открытку на русском языке к празднику и отправил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её русскоговорящему человеку.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85409" y="48141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400" dirty="0"/>
              <a:t>Я написал</a:t>
            </a:r>
            <a:r>
              <a:rPr lang="en-GB" sz="1400" dirty="0"/>
              <a:t>(a)</a:t>
            </a:r>
            <a:r>
              <a:rPr lang="ru-RU" sz="1400" dirty="0"/>
              <a:t> </a:t>
            </a:r>
            <a:r>
              <a:rPr lang="en-GB" sz="1400" i="1" dirty="0">
                <a:highlight>
                  <a:srgbClr val="E8EBDC"/>
                </a:highlight>
              </a:rPr>
              <a:t>E-Mail </a:t>
            </a:r>
            <a:r>
              <a:rPr lang="ru-RU" sz="1400" dirty="0"/>
              <a:t>своему учителю на русском языке</a:t>
            </a:r>
            <a:r>
              <a:rPr lang="en-GB" sz="1400" dirty="0"/>
              <a:t>.</a:t>
            </a:r>
            <a:endParaRPr lang="en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3867304"/>
            <a:ext cx="384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400" dirty="0"/>
              <a:t>Я написал</a:t>
            </a:r>
            <a:r>
              <a:rPr lang="en-GB" sz="1400" dirty="0"/>
              <a:t>(a)</a:t>
            </a:r>
            <a:r>
              <a:rPr lang="ru-RU" sz="1400" dirty="0"/>
              <a:t> список дел на русском языке.</a:t>
            </a:r>
            <a:endParaRPr lang="en-DE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864B6-E2D2-8A4D-9757-2D4F2A5A0505}"/>
              </a:ext>
            </a:extLst>
          </p:cNvPr>
          <p:cNvSpPr txBox="1"/>
          <p:nvPr/>
        </p:nvSpPr>
        <p:spPr>
          <a:xfrm>
            <a:off x="5042356" y="1939659"/>
            <a:ext cx="3845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8"/>
            </a:pPr>
            <a:r>
              <a:rPr lang="ru-RU" sz="1400" dirty="0"/>
              <a:t>Я обменивался</a:t>
            </a:r>
            <a:r>
              <a:rPr lang="de-DE" sz="1400" dirty="0"/>
              <a:t>/</a:t>
            </a:r>
            <a:r>
              <a:rPr lang="ru-RU" sz="1400" dirty="0"/>
              <a:t>обменивалась сообщениями с партнером по тандему через мессенджер (Whatsapp, Telegram, Viber и т.д.).</a:t>
            </a:r>
            <a:endParaRPr lang="en-DE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13124B-28FF-1C4B-B546-68FA3772A278}"/>
              </a:ext>
            </a:extLst>
          </p:cNvPr>
          <p:cNvSpPr txBox="1"/>
          <p:nvPr/>
        </p:nvSpPr>
        <p:spPr>
          <a:xfrm>
            <a:off x="5042356" y="896145"/>
            <a:ext cx="3845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ru-RU" sz="1400" dirty="0"/>
              <a:t>Я разместил</a:t>
            </a:r>
            <a:r>
              <a:rPr lang="en-GB" sz="1400" dirty="0"/>
              <a:t>(a)</a:t>
            </a:r>
            <a:r>
              <a:rPr lang="ru-RU" sz="1400" dirty="0"/>
              <a:t> комментарий на русском языке в социальной сети (Инстаграм, F</a:t>
            </a:r>
            <a:r>
              <a:rPr lang="en-GB" sz="1400" dirty="0"/>
              <a:t>B</a:t>
            </a:r>
            <a:r>
              <a:rPr lang="ru-RU" sz="1400" dirty="0"/>
              <a:t>, VK и т.д.).</a:t>
            </a:r>
            <a:endParaRPr lang="de-DE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78D49-621A-FD4C-ABA9-CEB16518ACBF}"/>
              </a:ext>
            </a:extLst>
          </p:cNvPr>
          <p:cNvSpPr txBox="1"/>
          <p:nvPr/>
        </p:nvSpPr>
        <p:spPr>
          <a:xfrm>
            <a:off x="5041191" y="3176618"/>
            <a:ext cx="384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9"/>
            </a:pPr>
            <a:r>
              <a:rPr lang="ru-RU" sz="1400" dirty="0"/>
              <a:t>Я общался</a:t>
            </a:r>
            <a:r>
              <a:rPr lang="en-GB" sz="1400" dirty="0"/>
              <a:t>/</a:t>
            </a:r>
            <a:r>
              <a:rPr lang="ru-RU" sz="1400" dirty="0"/>
              <a:t>общалась с партнером по команде в онлайн-игре на русском языке.</a:t>
            </a:r>
            <a:endParaRPr lang="en-DE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618FF-2F1E-F543-B3B3-13C15ED7117D}"/>
              </a:ext>
            </a:extLst>
          </p:cNvPr>
          <p:cNvSpPr txBox="1"/>
          <p:nvPr/>
        </p:nvSpPr>
        <p:spPr>
          <a:xfrm>
            <a:off x="5041191" y="4284614"/>
            <a:ext cx="3845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endParaRPr lang="en-GB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 startAt="10"/>
            </a:pPr>
            <a:r>
              <a:rPr lang="ru-RU" sz="1400" dirty="0"/>
              <a:t>Я написал</a:t>
            </a:r>
            <a:r>
              <a:rPr lang="en-GB" sz="1400" dirty="0"/>
              <a:t>(a)</a:t>
            </a:r>
            <a:r>
              <a:rPr lang="ru-RU" sz="1400" dirty="0"/>
              <a:t> мотивационное письмо</a:t>
            </a:r>
            <a:r>
              <a:rPr lang="en-GB" sz="1400" dirty="0"/>
              <a:t>/</a:t>
            </a:r>
            <a:r>
              <a:rPr lang="ru-RU" sz="1400" dirty="0"/>
              <a:t>заявление на русскоязычную практику/русскоязычное обучение за рубежом.</a:t>
            </a:r>
            <a:endParaRPr lang="en-DE" sz="17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89C4D8-EF64-7F4F-9238-9BE506531B9D}"/>
              </a:ext>
            </a:extLst>
          </p:cNvPr>
          <p:cNvCxnSpPr/>
          <p:nvPr/>
        </p:nvCxnSpPr>
        <p:spPr>
          <a:xfrm>
            <a:off x="5243513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23289-4091-3E47-BEB5-BE4EED36B864}"/>
              </a:ext>
            </a:extLst>
          </p:cNvPr>
          <p:cNvCxnSpPr/>
          <p:nvPr/>
        </p:nvCxnSpPr>
        <p:spPr>
          <a:xfrm>
            <a:off x="5243513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893DB1C-D83A-466C-AFAA-25A3C903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55" y="976451"/>
            <a:ext cx="943415" cy="916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C58E7-4A3D-475A-BB63-90CFC211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879" y="1913436"/>
            <a:ext cx="943415" cy="9166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5798C5-5BC7-4CF9-8408-924D1DC4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55" y="2867220"/>
            <a:ext cx="943415" cy="9166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788D1D-D22B-4E4E-A919-E07A24C5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55" y="3826179"/>
            <a:ext cx="943415" cy="916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BC3695-5B19-41F2-9E51-52582ABDE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55" y="4773469"/>
            <a:ext cx="943415" cy="916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B6E36D-7FD6-461D-A265-F22228FC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724" y="205502"/>
            <a:ext cx="943415" cy="9166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425A84-CE18-4A2B-AD33-EE8CD39A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43" y="1171276"/>
            <a:ext cx="943415" cy="916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653B10-589D-4EB8-8B8F-48F558B1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939" y="2218374"/>
            <a:ext cx="943415" cy="9166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D7BACAD-D5EB-4808-B242-6F143131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723" y="3418918"/>
            <a:ext cx="943415" cy="9166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0AB439-EE4B-4C01-BBB2-62D8D98B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43" y="4585613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5CE07-9221-EC47-8E83-BCE5193666FD}"/>
              </a:ext>
            </a:extLst>
          </p:cNvPr>
          <p:cNvSpPr txBox="1"/>
          <p:nvPr/>
        </p:nvSpPr>
        <p:spPr>
          <a:xfrm>
            <a:off x="46382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A3E38-2F9E-204B-B56F-28901F84524C}"/>
              </a:ext>
            </a:extLst>
          </p:cNvPr>
          <p:cNvSpPr txBox="1"/>
          <p:nvPr/>
        </p:nvSpPr>
        <p:spPr>
          <a:xfrm>
            <a:off x="91404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</a:t>
            </a:r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7A9FB-D256-4241-82F0-2713B27D1C19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">
            <a:solidFill>
              <a:schemeClr val="tx1">
                <a:alpha val="34813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helmet, accessory&#10;&#10;Description automatically generated">
            <a:extLst>
              <a:ext uri="{FF2B5EF4-FFF2-40B4-BE49-F238E27FC236}">
                <a16:creationId xmlns:a16="http://schemas.microsoft.com/office/drawing/2014/main" id="{DF99498C-0C2E-7E49-927D-2056F237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765512" y="1497739"/>
            <a:ext cx="3543444" cy="3862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FE847-FA91-4146-A324-37CBDACAE2EE}"/>
              </a:ext>
            </a:extLst>
          </p:cNvPr>
          <p:cNvSpPr txBox="1"/>
          <p:nvPr/>
        </p:nvSpPr>
        <p:spPr>
          <a:xfrm>
            <a:off x="185409" y="280396"/>
            <a:ext cx="4123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1"/>
            </a:pPr>
            <a:r>
              <a:rPr lang="ru-RU" sz="1400" dirty="0">
                <a:solidFill>
                  <a:srgbClr val="000000"/>
                </a:solidFill>
                <a:effectLst/>
              </a:rPr>
              <a:t>Я вел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</a:t>
            </a:r>
            <a:r>
              <a:rPr lang="ru-RU" sz="1400" dirty="0">
                <a:solidFill>
                  <a:srgbClr val="000000"/>
                </a:solidFill>
                <a:effectLst/>
              </a:rPr>
              <a:t>а</a:t>
            </a:r>
            <a:r>
              <a:rPr lang="de-DE" sz="1400" dirty="0">
                <a:solidFill>
                  <a:srgbClr val="000000"/>
                </a:solidFill>
                <a:effectLst/>
              </a:rPr>
              <a:t>)</a:t>
            </a:r>
            <a:r>
              <a:rPr lang="ru-RU" sz="1400" dirty="0">
                <a:solidFill>
                  <a:srgbClr val="000000"/>
                </a:solidFill>
                <a:effectLst/>
              </a:rPr>
              <a:t> дневник на русском языке в течени</a:t>
            </a:r>
            <a:r>
              <a:rPr lang="en-GB" sz="1400" dirty="0">
                <a:solidFill>
                  <a:srgbClr val="000000"/>
                </a:solidFill>
                <a:effectLst/>
                <a:highlight>
                  <a:srgbClr val="E8EBDC"/>
                </a:highlight>
              </a:rPr>
              <a:t>e</a:t>
            </a:r>
            <a:r>
              <a:rPr lang="ru-RU" sz="1400" dirty="0">
                <a:solidFill>
                  <a:srgbClr val="000000"/>
                </a:solidFill>
                <a:effectLst/>
              </a:rPr>
              <a:t> ☐1 недели/ ☐2 недель/ ☐3 недель/ ☐4 недель/ ☐более 4 недель.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7333-358D-244D-B77B-069B02C8062A}"/>
              </a:ext>
            </a:extLst>
          </p:cNvPr>
          <p:cNvSpPr txBox="1"/>
          <p:nvPr/>
        </p:nvSpPr>
        <p:spPr>
          <a:xfrm>
            <a:off x="185409" y="2467476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3"/>
            </a:pPr>
            <a:r>
              <a:rPr lang="ru-RU" sz="1400" dirty="0"/>
              <a:t>Я корректировал</a:t>
            </a:r>
            <a:r>
              <a:rPr lang="de-DE" sz="1400" dirty="0"/>
              <a:t>(a)</a:t>
            </a:r>
            <a:r>
              <a:rPr lang="ru-RU" sz="1400" dirty="0"/>
              <a:t> русский текст, который написал мой одноклассник.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7939-5C0D-D44F-A143-480856E95DE9}"/>
              </a:ext>
            </a:extLst>
          </p:cNvPr>
          <p:cNvSpPr txBox="1"/>
          <p:nvPr/>
        </p:nvSpPr>
        <p:spPr>
          <a:xfrm>
            <a:off x="185409" y="1378694"/>
            <a:ext cx="40231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r>
              <a:rPr lang="ru-RU" sz="1400" dirty="0">
                <a:solidFill>
                  <a:srgbClr val="000000"/>
                </a:solidFill>
                <a:effectLst/>
              </a:rPr>
              <a:t>Я создал</a:t>
            </a:r>
            <a:r>
              <a:rPr lang="de-DE" sz="1400" dirty="0">
                <a:solidFill>
                  <a:srgbClr val="000000"/>
                </a:solidFill>
                <a:effectLst/>
              </a:rPr>
              <a:t>(a)</a:t>
            </a:r>
            <a:r>
              <a:rPr lang="de-DE" sz="1400" i="1" dirty="0">
                <a:solidFill>
                  <a:srgbClr val="000000"/>
                </a:solidFill>
              </a:rPr>
              <a:t> B</a:t>
            </a:r>
            <a:r>
              <a:rPr lang="de-DE" sz="1400" i="1" dirty="0">
                <a:solidFill>
                  <a:srgbClr val="000000"/>
                </a:solidFill>
                <a:effectLst/>
              </a:rPr>
              <a:t>ullet </a:t>
            </a:r>
            <a:r>
              <a:rPr lang="de-DE" sz="1400" i="1" dirty="0">
                <a:solidFill>
                  <a:srgbClr val="000000"/>
                </a:solidFill>
              </a:rPr>
              <a:t>J</a:t>
            </a:r>
            <a:r>
              <a:rPr lang="de-DE" sz="1400" i="1" dirty="0">
                <a:solidFill>
                  <a:srgbClr val="000000"/>
                </a:solidFill>
                <a:effectLst/>
              </a:rPr>
              <a:t>ournal</a:t>
            </a:r>
            <a:r>
              <a:rPr lang="ru-RU" sz="1400" dirty="0">
                <a:solidFill>
                  <a:srgbClr val="000000"/>
                </a:solidFill>
                <a:effectLst/>
              </a:rPr>
              <a:t> на русском языке</a:t>
            </a:r>
            <a:r>
              <a:rPr lang="de-DE" sz="1400" dirty="0">
                <a:solidFill>
                  <a:srgbClr val="000000"/>
                </a:solidFill>
                <a:effectLst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12"/>
            </a:pPr>
            <a:endParaRPr lang="en-DE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F79BE-55AB-334F-8732-91E3E8767B0D}"/>
              </a:ext>
            </a:extLst>
          </p:cNvPr>
          <p:cNvSpPr txBox="1"/>
          <p:nvPr/>
        </p:nvSpPr>
        <p:spPr>
          <a:xfrm>
            <a:off x="185409" y="4814104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5"/>
            </a:pPr>
            <a:r>
              <a:rPr lang="ru-RU" sz="1400" dirty="0"/>
              <a:t>Я написал</a:t>
            </a:r>
            <a:r>
              <a:rPr lang="en-GB" sz="1400" dirty="0"/>
              <a:t>(a)</a:t>
            </a:r>
            <a:r>
              <a:rPr lang="ru-RU" sz="1400" dirty="0"/>
              <a:t> ☐ стихотворение/ ☐ рассказ/ ☐ текст песни/ ☐ девиз на русском языке.</a:t>
            </a:r>
            <a:endParaRPr lang="en-DE" sz="14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06D44-433A-7C4F-BEC7-C9A5E2CEA394}"/>
              </a:ext>
            </a:extLst>
          </p:cNvPr>
          <p:cNvSpPr txBox="1"/>
          <p:nvPr/>
        </p:nvSpPr>
        <p:spPr>
          <a:xfrm>
            <a:off x="185409" y="3602995"/>
            <a:ext cx="384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14"/>
            </a:pPr>
            <a:r>
              <a:rPr lang="ru-RU" sz="1400" dirty="0"/>
              <a:t>Я записал</a:t>
            </a:r>
            <a:r>
              <a:rPr lang="en-GB" sz="1400" dirty="0"/>
              <a:t>(a)</a:t>
            </a:r>
            <a:r>
              <a:rPr lang="ru-RU" sz="1400" dirty="0"/>
              <a:t> основные пункты из лекции/вебинара/урока на русском языке.</a:t>
            </a:r>
            <a:endParaRPr lang="de-DE" sz="14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2A4888-4420-AB40-AE0C-6B72F50675B0}"/>
              </a:ext>
            </a:extLst>
          </p:cNvPr>
          <p:cNvCxnSpPr/>
          <p:nvPr/>
        </p:nvCxnSpPr>
        <p:spPr>
          <a:xfrm>
            <a:off x="336958" y="6000750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E58025-5FB6-144F-A2E8-0D1408206D71}"/>
              </a:ext>
            </a:extLst>
          </p:cNvPr>
          <p:cNvCxnSpPr/>
          <p:nvPr/>
        </p:nvCxnSpPr>
        <p:spPr>
          <a:xfrm>
            <a:off x="336958" y="6296025"/>
            <a:ext cx="44005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1658CF9-8B9B-44A1-8EE2-32088D71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05" y="1497739"/>
            <a:ext cx="3542083" cy="3859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721BF7-B01C-4B42-99C2-94D954566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781" y="263653"/>
            <a:ext cx="943415" cy="916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786913-7BA8-4E0B-82B2-2CDFB55AD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541" y="1282024"/>
            <a:ext cx="943415" cy="916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DE770A-0E2C-4E2D-BA1F-50F4144A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83" y="2405642"/>
            <a:ext cx="943415" cy="916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993EC8-C547-4458-A21E-872E10EE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540" y="3502582"/>
            <a:ext cx="943415" cy="9166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73C241-339B-44CF-BF58-ABB31520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83" y="4659363"/>
            <a:ext cx="943415" cy="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2121</Words>
  <Application>Microsoft Office PowerPoint</Application>
  <PresentationFormat>A4 Paper (210x297 mm)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DIN Alternate</vt:lpstr>
      <vt:lpstr>Monotype Corsiva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Ruleva</dc:creator>
  <cp:lastModifiedBy>Propp, Kristina</cp:lastModifiedBy>
  <cp:revision>130</cp:revision>
  <cp:lastPrinted>2021-06-30T21:43:44Z</cp:lastPrinted>
  <dcterms:created xsi:type="dcterms:W3CDTF">2021-06-07T15:51:35Z</dcterms:created>
  <dcterms:modified xsi:type="dcterms:W3CDTF">2021-10-26T16:29:10Z</dcterms:modified>
</cp:coreProperties>
</file>